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2" r:id="rId4"/>
  </p:sldMasterIdLst>
  <p:sldIdLst>
    <p:sldId id="257" r:id="rId5"/>
    <p:sldId id="263" r:id="rId6"/>
    <p:sldId id="264" r:id="rId7"/>
    <p:sldId id="266" r:id="rId8"/>
    <p:sldId id="267" r:id="rId9"/>
    <p:sldId id="268" r:id="rId10"/>
    <p:sldId id="269" r:id="rId11"/>
    <p:sldId id="270" r:id="rId12"/>
    <p:sldId id="271" r:id="rId13"/>
    <p:sldId id="272" r:id="rId14"/>
    <p:sldId id="273" r:id="rId15"/>
    <p:sldId id="274" r:id="rId16"/>
    <p:sldId id="275" r:id="rId17"/>
    <p:sldId id="276" r:id="rId18"/>
    <p:sldId id="277" r:id="rId19"/>
    <p:sldId id="278" r:id="rId20"/>
    <p:sldId id="279" r:id="rId21"/>
    <p:sldId id="280" r:id="rId22"/>
    <p:sldId id="281" r:id="rId23"/>
    <p:sldId id="282" r:id="rId24"/>
    <p:sldId id="283" r:id="rId25"/>
    <p:sldId id="284" r:id="rId26"/>
    <p:sldId id="285" r:id="rId27"/>
    <p:sldId id="286" r:id="rId28"/>
    <p:sldId id="287" r:id="rId29"/>
    <p:sldId id="288" r:id="rId30"/>
    <p:sldId id="289" r:id="rId31"/>
    <p:sldId id="290" r:id="rId32"/>
    <p:sldId id="291" r:id="rId33"/>
    <p:sldId id="292" r:id="rId34"/>
    <p:sldId id="293" r:id="rId35"/>
    <p:sldId id="294" r:id="rId36"/>
    <p:sldId id="295" r:id="rId37"/>
    <p:sldId id="296" r:id="rId38"/>
    <p:sldId id="297" r:id="rId39"/>
    <p:sldId id="298" r:id="rId40"/>
    <p:sldId id="299" r:id="rId41"/>
    <p:sldId id="300" r:id="rId42"/>
    <p:sldId id="301" r:id="rId43"/>
    <p:sldId id="302" r:id="rId44"/>
    <p:sldId id="303" r:id="rId45"/>
    <p:sldId id="305" r:id="rId46"/>
    <p:sldId id="306" r:id="rId47"/>
    <p:sldId id="307" r:id="rId48"/>
    <p:sldId id="308" r:id="rId49"/>
    <p:sldId id="309" r:id="rId50"/>
    <p:sldId id="310" r:id="rId51"/>
    <p:sldId id="311" r:id="rId52"/>
    <p:sldId id="312" r:id="rId53"/>
    <p:sldId id="313" r:id="rId54"/>
    <p:sldId id="314" r:id="rId55"/>
    <p:sldId id="317" r:id="rId56"/>
    <p:sldId id="315" r:id="rId57"/>
    <p:sldId id="316" r:id="rId58"/>
    <p:sldId id="318" r:id="rId59"/>
    <p:sldId id="319" r:id="rId60"/>
    <p:sldId id="320" r:id="rId61"/>
    <p:sldId id="321" r:id="rId62"/>
    <p:sldId id="322" r:id="rId63"/>
    <p:sldId id="323" r:id="rId64"/>
    <p:sldId id="324" r:id="rId65"/>
    <p:sldId id="325" r:id="rId66"/>
    <p:sldId id="326" r:id="rId67"/>
    <p:sldId id="327" r:id="rId68"/>
    <p:sldId id="328" r:id="rId69"/>
    <p:sldId id="329" r:id="rId70"/>
    <p:sldId id="330" r:id="rId71"/>
    <p:sldId id="331" r:id="rId72"/>
    <p:sldId id="332" r:id="rId73"/>
    <p:sldId id="333" r:id="rId74"/>
    <p:sldId id="334" r:id="rId75"/>
    <p:sldId id="335" r:id="rId76"/>
    <p:sldId id="336" r:id="rId77"/>
    <p:sldId id="337" r:id="rId78"/>
    <p:sldId id="338" r:id="rId79"/>
    <p:sldId id="339" r:id="rId80"/>
    <p:sldId id="340" r:id="rId81"/>
    <p:sldId id="341" r:id="rId82"/>
    <p:sldId id="342" r:id="rId83"/>
    <p:sldId id="343" r:id="rId84"/>
    <p:sldId id="344" r:id="rId85"/>
    <p:sldId id="345" r:id="rId86"/>
    <p:sldId id="347" r:id="rId87"/>
    <p:sldId id="346" r:id="rId88"/>
    <p:sldId id="348" r:id="rId89"/>
    <p:sldId id="349" r:id="rId90"/>
    <p:sldId id="350" r:id="rId91"/>
    <p:sldId id="351" r:id="rId92"/>
    <p:sldId id="352" r:id="rId93"/>
    <p:sldId id="353" r:id="rId94"/>
    <p:sldId id="354" r:id="rId95"/>
    <p:sldId id="355" r:id="rId96"/>
    <p:sldId id="356" r:id="rId97"/>
    <p:sldId id="357" r:id="rId98"/>
    <p:sldId id="358" r:id="rId99"/>
    <p:sldId id="359" r:id="rId100"/>
    <p:sldId id="360" r:id="rId101"/>
    <p:sldId id="361" r:id="rId102"/>
    <p:sldId id="362" r:id="rId103"/>
    <p:sldId id="363" r:id="rId104"/>
    <p:sldId id="364" r:id="rId105"/>
    <p:sldId id="365" r:id="rId106"/>
    <p:sldId id="366" r:id="rId107"/>
    <p:sldId id="367" r:id="rId108"/>
    <p:sldId id="368" r:id="rId109"/>
    <p:sldId id="369" r:id="rId110"/>
    <p:sldId id="370" r:id="rId111"/>
    <p:sldId id="371" r:id="rId112"/>
    <p:sldId id="372" r:id="rId113"/>
    <p:sldId id="373" r:id="rId114"/>
    <p:sldId id="374" r:id="rId115"/>
    <p:sldId id="375" r:id="rId116"/>
    <p:sldId id="376" r:id="rId117"/>
    <p:sldId id="377" r:id="rId118"/>
    <p:sldId id="378" r:id="rId119"/>
    <p:sldId id="379" r:id="rId120"/>
    <p:sldId id="380" r:id="rId121"/>
    <p:sldId id="381" r:id="rId122"/>
    <p:sldId id="382" r:id="rId123"/>
    <p:sldId id="383" r:id="rId124"/>
    <p:sldId id="384" r:id="rId125"/>
    <p:sldId id="385" r:id="rId126"/>
    <p:sldId id="386" r:id="rId127"/>
    <p:sldId id="387" r:id="rId128"/>
    <p:sldId id="388" r:id="rId129"/>
    <p:sldId id="389" r:id="rId130"/>
    <p:sldId id="390" r:id="rId131"/>
    <p:sldId id="391" r:id="rId132"/>
    <p:sldId id="392" r:id="rId133"/>
    <p:sldId id="393" r:id="rId134"/>
    <p:sldId id="394" r:id="rId135"/>
    <p:sldId id="395" r:id="rId136"/>
    <p:sldId id="396" r:id="rId137"/>
    <p:sldId id="397" r:id="rId138"/>
    <p:sldId id="398" r:id="rId139"/>
    <p:sldId id="399" r:id="rId140"/>
    <p:sldId id="400" r:id="rId141"/>
    <p:sldId id="401" r:id="rId142"/>
    <p:sldId id="402" r:id="rId143"/>
    <p:sldId id="403" r:id="rId144"/>
    <p:sldId id="404" r:id="rId145"/>
    <p:sldId id="405" r:id="rId146"/>
    <p:sldId id="406" r:id="rId147"/>
    <p:sldId id="407" r:id="rId148"/>
    <p:sldId id="408" r:id="rId149"/>
    <p:sldId id="409" r:id="rId150"/>
    <p:sldId id="410" r:id="rId151"/>
    <p:sldId id="411" r:id="rId152"/>
    <p:sldId id="412" r:id="rId153"/>
    <p:sldId id="413" r:id="rId154"/>
    <p:sldId id="414" r:id="rId155"/>
    <p:sldId id="415" r:id="rId156"/>
    <p:sldId id="416" r:id="rId157"/>
    <p:sldId id="417" r:id="rId158"/>
    <p:sldId id="418" r:id="rId159"/>
    <p:sldId id="419" r:id="rId160"/>
    <p:sldId id="420" r:id="rId161"/>
    <p:sldId id="421" r:id="rId162"/>
    <p:sldId id="422" r:id="rId163"/>
    <p:sldId id="423" r:id="rId164"/>
    <p:sldId id="424" r:id="rId165"/>
    <p:sldId id="425" r:id="rId166"/>
    <p:sldId id="426" r:id="rId167"/>
    <p:sldId id="427" r:id="rId168"/>
    <p:sldId id="428" r:id="rId169"/>
    <p:sldId id="429" r:id="rId170"/>
    <p:sldId id="432" r:id="rId171"/>
    <p:sldId id="431" r:id="rId172"/>
    <p:sldId id="430" r:id="rId173"/>
    <p:sldId id="433" r:id="rId174"/>
    <p:sldId id="434" r:id="rId175"/>
    <p:sldId id="435" r:id="rId176"/>
    <p:sldId id="265" r:id="rId177"/>
    <p:sldId id="259" r:id="rId178"/>
    <p:sldId id="260" r:id="rId179"/>
    <p:sldId id="261" r:id="rId180"/>
    <p:sldId id="262" r:id="rId18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0" autoAdjust="0"/>
    <p:restoredTop sz="94619" autoAdjust="0"/>
  </p:normalViewPr>
  <p:slideViewPr>
    <p:cSldViewPr snapToGrid="0">
      <p:cViewPr varScale="1">
        <p:scale>
          <a:sx n="147" d="100"/>
          <a:sy n="147" d="100"/>
        </p:scale>
        <p:origin x="120" y="4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117" Type="http://schemas.openxmlformats.org/officeDocument/2006/relationships/slide" Target="slides/slide113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33" Type="http://schemas.openxmlformats.org/officeDocument/2006/relationships/slide" Target="slides/slide129.xml"/><Relationship Id="rId138" Type="http://schemas.openxmlformats.org/officeDocument/2006/relationships/slide" Target="slides/slide134.xml"/><Relationship Id="rId154" Type="http://schemas.openxmlformats.org/officeDocument/2006/relationships/slide" Target="slides/slide150.xml"/><Relationship Id="rId159" Type="http://schemas.openxmlformats.org/officeDocument/2006/relationships/slide" Target="slides/slide155.xml"/><Relationship Id="rId175" Type="http://schemas.openxmlformats.org/officeDocument/2006/relationships/slide" Target="slides/slide171.xml"/><Relationship Id="rId170" Type="http://schemas.openxmlformats.org/officeDocument/2006/relationships/slide" Target="slides/slide166.xml"/><Relationship Id="rId16" Type="http://schemas.openxmlformats.org/officeDocument/2006/relationships/slide" Target="slides/slide12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slide" Target="slides/slide119.xml"/><Relationship Id="rId128" Type="http://schemas.openxmlformats.org/officeDocument/2006/relationships/slide" Target="slides/slide124.xml"/><Relationship Id="rId144" Type="http://schemas.openxmlformats.org/officeDocument/2006/relationships/slide" Target="slides/slide140.xml"/><Relationship Id="rId149" Type="http://schemas.openxmlformats.org/officeDocument/2006/relationships/slide" Target="slides/slide145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160" Type="http://schemas.openxmlformats.org/officeDocument/2006/relationships/slide" Target="slides/slide156.xml"/><Relationship Id="rId165" Type="http://schemas.openxmlformats.org/officeDocument/2006/relationships/slide" Target="slides/slide161.xml"/><Relationship Id="rId181" Type="http://schemas.openxmlformats.org/officeDocument/2006/relationships/slide" Target="slides/slide177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18" Type="http://schemas.openxmlformats.org/officeDocument/2006/relationships/slide" Target="slides/slide114.xml"/><Relationship Id="rId134" Type="http://schemas.openxmlformats.org/officeDocument/2006/relationships/slide" Target="slides/slide130.xml"/><Relationship Id="rId139" Type="http://schemas.openxmlformats.org/officeDocument/2006/relationships/slide" Target="slides/slide135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50" Type="http://schemas.openxmlformats.org/officeDocument/2006/relationships/slide" Target="slides/slide146.xml"/><Relationship Id="rId155" Type="http://schemas.openxmlformats.org/officeDocument/2006/relationships/slide" Target="slides/slide151.xml"/><Relationship Id="rId171" Type="http://schemas.openxmlformats.org/officeDocument/2006/relationships/slide" Target="slides/slide167.xml"/><Relationship Id="rId176" Type="http://schemas.openxmlformats.org/officeDocument/2006/relationships/slide" Target="slides/slide172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08" Type="http://schemas.openxmlformats.org/officeDocument/2006/relationships/slide" Target="slides/slide104.xml"/><Relationship Id="rId124" Type="http://schemas.openxmlformats.org/officeDocument/2006/relationships/slide" Target="slides/slide120.xml"/><Relationship Id="rId129" Type="http://schemas.openxmlformats.org/officeDocument/2006/relationships/slide" Target="slides/slide125.xml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40" Type="http://schemas.openxmlformats.org/officeDocument/2006/relationships/slide" Target="slides/slide136.xml"/><Relationship Id="rId145" Type="http://schemas.openxmlformats.org/officeDocument/2006/relationships/slide" Target="slides/slide141.xml"/><Relationship Id="rId161" Type="http://schemas.openxmlformats.org/officeDocument/2006/relationships/slide" Target="slides/slide157.xml"/><Relationship Id="rId166" Type="http://schemas.openxmlformats.org/officeDocument/2006/relationships/slide" Target="slides/slide162.xml"/><Relationship Id="rId182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119" Type="http://schemas.openxmlformats.org/officeDocument/2006/relationships/slide" Target="slides/slide115.xml"/><Relationship Id="rId44" Type="http://schemas.openxmlformats.org/officeDocument/2006/relationships/slide" Target="slides/slide40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130" Type="http://schemas.openxmlformats.org/officeDocument/2006/relationships/slide" Target="slides/slide126.xml"/><Relationship Id="rId135" Type="http://schemas.openxmlformats.org/officeDocument/2006/relationships/slide" Target="slides/slide131.xml"/><Relationship Id="rId151" Type="http://schemas.openxmlformats.org/officeDocument/2006/relationships/slide" Target="slides/slide147.xml"/><Relationship Id="rId156" Type="http://schemas.openxmlformats.org/officeDocument/2006/relationships/slide" Target="slides/slide152.xml"/><Relationship Id="rId177" Type="http://schemas.openxmlformats.org/officeDocument/2006/relationships/slide" Target="slides/slide173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72" Type="http://schemas.openxmlformats.org/officeDocument/2006/relationships/slide" Target="slides/slide168.xml"/><Relationship Id="rId180" Type="http://schemas.openxmlformats.org/officeDocument/2006/relationships/slide" Target="slides/slide176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120" Type="http://schemas.openxmlformats.org/officeDocument/2006/relationships/slide" Target="slides/slide116.xml"/><Relationship Id="rId125" Type="http://schemas.openxmlformats.org/officeDocument/2006/relationships/slide" Target="slides/slide121.xml"/><Relationship Id="rId141" Type="http://schemas.openxmlformats.org/officeDocument/2006/relationships/slide" Target="slides/slide137.xml"/><Relationship Id="rId146" Type="http://schemas.openxmlformats.org/officeDocument/2006/relationships/slide" Target="slides/slide142.xml"/><Relationship Id="rId167" Type="http://schemas.openxmlformats.org/officeDocument/2006/relationships/slide" Target="slides/slide163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162" Type="http://schemas.openxmlformats.org/officeDocument/2006/relationships/slide" Target="slides/slide158.xml"/><Relationship Id="rId183" Type="http://schemas.openxmlformats.org/officeDocument/2006/relationships/viewProps" Target="viewProps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slide" Target="slides/slide111.xml"/><Relationship Id="rId131" Type="http://schemas.openxmlformats.org/officeDocument/2006/relationships/slide" Target="slides/slide127.xml"/><Relationship Id="rId136" Type="http://schemas.openxmlformats.org/officeDocument/2006/relationships/slide" Target="slides/slide132.xml"/><Relationship Id="rId157" Type="http://schemas.openxmlformats.org/officeDocument/2006/relationships/slide" Target="slides/slide153.xml"/><Relationship Id="rId178" Type="http://schemas.openxmlformats.org/officeDocument/2006/relationships/slide" Target="slides/slide174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52" Type="http://schemas.openxmlformats.org/officeDocument/2006/relationships/slide" Target="slides/slide148.xml"/><Relationship Id="rId173" Type="http://schemas.openxmlformats.org/officeDocument/2006/relationships/slide" Target="slides/slide169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126" Type="http://schemas.openxmlformats.org/officeDocument/2006/relationships/slide" Target="slides/slide122.xml"/><Relationship Id="rId147" Type="http://schemas.openxmlformats.org/officeDocument/2006/relationships/slide" Target="slides/slide143.xml"/><Relationship Id="rId168" Type="http://schemas.openxmlformats.org/officeDocument/2006/relationships/slide" Target="slides/slide164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142" Type="http://schemas.openxmlformats.org/officeDocument/2006/relationships/slide" Target="slides/slide138.xml"/><Relationship Id="rId163" Type="http://schemas.openxmlformats.org/officeDocument/2006/relationships/slide" Target="slides/slide159.xml"/><Relationship Id="rId184" Type="http://schemas.openxmlformats.org/officeDocument/2006/relationships/theme" Target="theme/theme1.xml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slide" Target="slides/slide112.xml"/><Relationship Id="rId137" Type="http://schemas.openxmlformats.org/officeDocument/2006/relationships/slide" Target="slides/slide133.xml"/><Relationship Id="rId158" Type="http://schemas.openxmlformats.org/officeDocument/2006/relationships/slide" Target="slides/slide154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32" Type="http://schemas.openxmlformats.org/officeDocument/2006/relationships/slide" Target="slides/slide128.xml"/><Relationship Id="rId153" Type="http://schemas.openxmlformats.org/officeDocument/2006/relationships/slide" Target="slides/slide149.xml"/><Relationship Id="rId174" Type="http://schemas.openxmlformats.org/officeDocument/2006/relationships/slide" Target="slides/slide170.xml"/><Relationship Id="rId179" Type="http://schemas.openxmlformats.org/officeDocument/2006/relationships/slide" Target="slides/slide175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27" Type="http://schemas.openxmlformats.org/officeDocument/2006/relationships/slide" Target="slides/slide12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slide" Target="slides/slide118.xml"/><Relationship Id="rId143" Type="http://schemas.openxmlformats.org/officeDocument/2006/relationships/slide" Target="slides/slide139.xml"/><Relationship Id="rId148" Type="http://schemas.openxmlformats.org/officeDocument/2006/relationships/slide" Target="slides/slide144.xml"/><Relationship Id="rId164" Type="http://schemas.openxmlformats.org/officeDocument/2006/relationships/slide" Target="slides/slide160.xml"/><Relationship Id="rId169" Type="http://schemas.openxmlformats.org/officeDocument/2006/relationships/slide" Target="slides/slide165.xml"/><Relationship Id="rId185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3/10/2022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00175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3/10/2022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3591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3/10/2022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849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3/10/2022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2443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3/10/2022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6809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3/10/2022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33232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3/10/2022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04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3/10/2022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363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3/10/2022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4949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3/10/2022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1766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3/10/2022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32895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3/10/2022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00897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11" r:id="rId5"/>
    <p:sldLayoutId id="2147483760" r:id="rId6"/>
    <p:sldLayoutId id="2147483762" r:id="rId7"/>
    <p:sldLayoutId id="2147483706" r:id="rId8"/>
    <p:sldLayoutId id="2147483709" r:id="rId9"/>
    <p:sldLayoutId id="2147483707" r:id="rId10"/>
    <p:sldLayoutId id="2147483708" r:id="rId11"/>
  </p:sldLayoutIdLst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4.png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D6D7A0BC-0046-4CAA-8E7F-DCAFE511EA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21E816-31F5-48BB-BD02-D15F2F18B4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684383"/>
          </a:xfrm>
        </p:spPr>
        <p:txBody>
          <a:bodyPr>
            <a:normAutofit/>
          </a:bodyPr>
          <a:lstStyle/>
          <a:p>
            <a:r>
              <a:rPr lang="en-US" dirty="0"/>
              <a:t>Entity Framework CORE 6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5D6E6B-3353-491C-A3C6-F278D6CED8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468233"/>
          </a:xfrm>
        </p:spPr>
        <p:txBody>
          <a:bodyPr>
            <a:normAutofit/>
          </a:bodyPr>
          <a:lstStyle/>
          <a:p>
            <a:r>
              <a:rPr lang="en-US" dirty="0"/>
              <a:t>Sit Dolor Amet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7C6334F-6411-41EC-AD7D-179EDD8B5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6B02CEE-3AF8-4349-9B3E-8970E6DF62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AA01CF0-3FB5-44EB-B7DE-F2E86374C2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" name="Picture 5" descr="abstract image">
            <a:extLst>
              <a:ext uri="{FF2B5EF4-FFF2-40B4-BE49-F238E27FC236}">
                <a16:creationId xmlns:a16="http://schemas.microsoft.com/office/drawing/2014/main" id="{F1A8C364-94D4-4630-BAD0-78722F3470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8733" y="3081867"/>
            <a:ext cx="11260667" cy="3310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8055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5D508-F0B4-4ED1-BDE7-D3A88E427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45935"/>
          </a:xfrm>
        </p:spPr>
        <p:txBody>
          <a:bodyPr/>
          <a:lstStyle/>
          <a:p>
            <a:r>
              <a:rPr lang="en-US" dirty="0"/>
              <a:t>Install rancher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EDC4C4-6231-4755-B782-AD9C1ED3C4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91753"/>
            <a:ext cx="10714182" cy="471284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30F1722-49F9-48F2-B624-A7ECE5486BE8}"/>
              </a:ext>
            </a:extLst>
          </p:cNvPr>
          <p:cNvSpPr txBox="1"/>
          <p:nvPr/>
        </p:nvSpPr>
        <p:spPr>
          <a:xfrm>
            <a:off x="277354" y="6024861"/>
            <a:ext cx="9600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docker run --name </a:t>
            </a:r>
            <a:r>
              <a:rPr lang="en-US" dirty="0" err="1"/>
              <a:t>postgres_proto</a:t>
            </a:r>
            <a:r>
              <a:rPr lang="en-US" dirty="0"/>
              <a:t> -e POSTGRES_PASSWORD=</a:t>
            </a:r>
            <a:r>
              <a:rPr lang="en-US" dirty="0" err="1"/>
              <a:t>sandeep</a:t>
            </a:r>
            <a:r>
              <a:rPr lang="en-US" dirty="0"/>
              <a:t> -p 5435:5432 -d </a:t>
            </a:r>
            <a:r>
              <a:rPr lang="en-US" dirty="0" err="1"/>
              <a:t>postgres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316122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4FA493-B042-43D6-BC26-9A2059BF85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24267"/>
          </a:xfrm>
        </p:spPr>
        <p:txBody>
          <a:bodyPr/>
          <a:lstStyle/>
          <a:p>
            <a:r>
              <a:rPr lang="en-US" dirty="0"/>
              <a:t>Connected data access vs DISCONNECTED DATA ACCESS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A2D475-890F-4ED5-A834-B49233CB9D00}"/>
              </a:ext>
            </a:extLst>
          </p:cNvPr>
          <p:cNvSpPr txBox="1"/>
          <p:nvPr/>
        </p:nvSpPr>
        <p:spPr>
          <a:xfrm>
            <a:off x="212831" y="1237847"/>
            <a:ext cx="11861004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Connected Data Access :  Client storing data locally.</a:t>
            </a:r>
          </a:p>
          <a:p>
            <a:r>
              <a:rPr lang="en-US" dirty="0"/>
              <a:t>                                            Client and database are on the same network, and they are connected.</a:t>
            </a:r>
          </a:p>
          <a:p>
            <a:endParaRPr lang="en-US" dirty="0"/>
          </a:p>
          <a:p>
            <a:r>
              <a:rPr lang="en-US" dirty="0"/>
              <a:t>Disconnected Clients : UI is disconnected from backend logic with data managed.</a:t>
            </a:r>
          </a:p>
          <a:p>
            <a:endParaRPr lang="en-US" dirty="0"/>
          </a:p>
          <a:p>
            <a:r>
              <a:rPr lang="en-US" dirty="0"/>
              <a:t>For example : A website that interacts with </a:t>
            </a:r>
            <a:r>
              <a:rPr lang="en-US" dirty="0" err="1"/>
              <a:t>WebAPI</a:t>
            </a:r>
            <a:r>
              <a:rPr lang="en-US" dirty="0"/>
              <a:t>. The </a:t>
            </a:r>
            <a:r>
              <a:rPr lang="en-US" dirty="0" err="1"/>
              <a:t>WebAPI</a:t>
            </a:r>
            <a:r>
              <a:rPr lang="en-US" dirty="0"/>
              <a:t> cannot share the </a:t>
            </a:r>
            <a:r>
              <a:rPr lang="en-US" dirty="0" err="1"/>
              <a:t>DBContext</a:t>
            </a:r>
            <a:r>
              <a:rPr lang="en-US" dirty="0"/>
              <a:t> across all its web users. So,</a:t>
            </a:r>
          </a:p>
          <a:p>
            <a:r>
              <a:rPr lang="en-US" dirty="0"/>
              <a:t>each user will have its own </a:t>
            </a:r>
            <a:r>
              <a:rPr lang="en-US" dirty="0" err="1"/>
              <a:t>DBContext</a:t>
            </a:r>
            <a:r>
              <a:rPr lang="en-US" dirty="0"/>
              <a:t> and gets disposed when it is finished.</a:t>
            </a:r>
          </a:p>
          <a:p>
            <a:endParaRPr lang="en-US" dirty="0"/>
          </a:p>
          <a:p>
            <a:r>
              <a:rPr lang="en-US" dirty="0" err="1"/>
              <a:t>DBContext</a:t>
            </a:r>
            <a:r>
              <a:rPr lang="en-US" dirty="0"/>
              <a:t> on server can’t track what is happening in the a user’s web browser.</a:t>
            </a:r>
          </a:p>
          <a:p>
            <a:r>
              <a:rPr lang="en-US" dirty="0"/>
              <a:t>There is no point in keeping </a:t>
            </a:r>
            <a:r>
              <a:rPr lang="en-US" dirty="0" err="1"/>
              <a:t>DBContext</a:t>
            </a:r>
            <a:r>
              <a:rPr lang="en-US" dirty="0"/>
              <a:t> in scope. This gives opportunity to improve query performance since the context</a:t>
            </a:r>
          </a:p>
          <a:p>
            <a:r>
              <a:rPr lang="en-US" dirty="0"/>
              <a:t>does not require to waste its time on building those tracking objects.</a:t>
            </a:r>
          </a:p>
        </p:txBody>
      </p:sp>
    </p:spTree>
    <p:extLst>
      <p:ext uri="{BB962C8B-B14F-4D97-AF65-F5344CB8AC3E}">
        <p14:creationId xmlns:p14="http://schemas.microsoft.com/office/powerpoint/2010/main" val="127269414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53758E-486B-4DC3-AE7D-5618F793AD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02925"/>
          </a:xfrm>
        </p:spPr>
        <p:txBody>
          <a:bodyPr>
            <a:normAutofit fontScale="90000"/>
          </a:bodyPr>
          <a:lstStyle/>
          <a:p>
            <a:r>
              <a:rPr lang="en-US" dirty="0"/>
              <a:t>Add new dates - 1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018704-0EF5-4E12-BA77-8CC2292AF9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65751"/>
            <a:ext cx="12192000" cy="5633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24306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350996-EB58-4703-B214-5D9D1C3996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20259"/>
          </a:xfrm>
        </p:spPr>
        <p:txBody>
          <a:bodyPr>
            <a:normAutofit fontScale="90000"/>
          </a:bodyPr>
          <a:lstStyle/>
          <a:p>
            <a:r>
              <a:rPr lang="en-US" dirty="0"/>
              <a:t>Add new dates - 2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C95392-39F3-41E3-B12F-336D9E2A7C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62050"/>
            <a:ext cx="10877550" cy="22669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F3DB39E-0DA2-4334-BFF8-53EE9561CB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38" y="3540591"/>
            <a:ext cx="12192000" cy="3373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27418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6EF021-69C1-4920-8E83-D7B63C727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11266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AfteR</a:t>
            </a:r>
            <a:r>
              <a:rPr lang="en-US" dirty="0"/>
              <a:t> migration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8B8980-3104-438E-B16B-C8BD61B694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248" y="1566591"/>
            <a:ext cx="8877300" cy="4981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56742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5B41A-E6B9-4272-B548-45A30B36C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20259"/>
          </a:xfrm>
        </p:spPr>
        <p:txBody>
          <a:bodyPr>
            <a:normAutofit fontScale="90000"/>
          </a:bodyPr>
          <a:lstStyle/>
          <a:p>
            <a:r>
              <a:rPr lang="en-US" dirty="0"/>
              <a:t>No tracking - 1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9AC1AC-289C-4FBC-A5A3-E3074327F3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7122" y="1122415"/>
            <a:ext cx="12192000" cy="283457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F17723D-ADD8-4781-B657-057DF1D07486}"/>
              </a:ext>
            </a:extLst>
          </p:cNvPr>
          <p:cNvSpPr txBox="1"/>
          <p:nvPr/>
        </p:nvSpPr>
        <p:spPr>
          <a:xfrm>
            <a:off x="85241" y="5246176"/>
            <a:ext cx="503368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One more variation :</a:t>
            </a:r>
          </a:p>
          <a:p>
            <a:r>
              <a:rPr lang="en-US" dirty="0"/>
              <a:t>_</a:t>
            </a:r>
            <a:r>
              <a:rPr lang="en-US" dirty="0" err="1"/>
              <a:t>context.Samurais.AsNoTracking</a:t>
            </a:r>
            <a:r>
              <a:rPr lang="en-US" dirty="0"/>
              <a:t>().</a:t>
            </a:r>
            <a:r>
              <a:rPr lang="en-US" dirty="0" err="1"/>
              <a:t>FirstOrDefault</a:t>
            </a:r>
            <a:r>
              <a:rPr lang="en-US" dirty="0"/>
              <a:t>()</a:t>
            </a:r>
          </a:p>
          <a:p>
            <a:r>
              <a:rPr lang="en-US" dirty="0"/>
              <a:t>As no tracking returns a query, not a </a:t>
            </a:r>
            <a:r>
              <a:rPr lang="en-US" dirty="0" err="1"/>
              <a:t>dbset</a:t>
            </a:r>
            <a:r>
              <a:rPr lang="en-US" dirty="0"/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53DBF3-D9F1-4F26-8590-B729017B0D72}"/>
              </a:ext>
            </a:extLst>
          </p:cNvPr>
          <p:cNvSpPr txBox="1"/>
          <p:nvPr/>
        </p:nvSpPr>
        <p:spPr>
          <a:xfrm>
            <a:off x="240224" y="4207790"/>
            <a:ext cx="64452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All queries on </a:t>
            </a:r>
            <a:r>
              <a:rPr lang="en-US" dirty="0" err="1"/>
              <a:t>SamuraiContextNoTrack</a:t>
            </a:r>
            <a:r>
              <a:rPr lang="en-US" dirty="0"/>
              <a:t> will default to no tracking.</a:t>
            </a:r>
          </a:p>
          <a:p>
            <a:r>
              <a:rPr lang="en-US" dirty="0"/>
              <a:t>Use </a:t>
            </a:r>
            <a:r>
              <a:rPr lang="en-US" dirty="0" err="1"/>
              <a:t>DbSet.AsTracking</a:t>
            </a:r>
            <a:r>
              <a:rPr lang="en-US" dirty="0"/>
              <a:t>() for special queries to be tracked.</a:t>
            </a:r>
          </a:p>
        </p:txBody>
      </p:sp>
    </p:spTree>
    <p:extLst>
      <p:ext uri="{BB962C8B-B14F-4D97-AF65-F5344CB8AC3E}">
        <p14:creationId xmlns:p14="http://schemas.microsoft.com/office/powerpoint/2010/main" val="285713868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5B41A-E6B9-4272-B548-45A30B36C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20259"/>
          </a:xfrm>
        </p:spPr>
        <p:txBody>
          <a:bodyPr>
            <a:normAutofit fontScale="90000"/>
          </a:bodyPr>
          <a:lstStyle/>
          <a:p>
            <a:r>
              <a:rPr lang="en-US" dirty="0"/>
              <a:t>No tracking - 2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568C0E-F8F0-44C0-B668-2A479DA442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22415"/>
            <a:ext cx="12192000" cy="5517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04391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B98B68-AB71-4A15-8572-8566CFBFC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95827"/>
          </a:xfrm>
        </p:spPr>
        <p:txBody>
          <a:bodyPr/>
          <a:lstStyle/>
          <a:p>
            <a:r>
              <a:rPr lang="en-US" dirty="0"/>
              <a:t>Mixed tracking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DA6534-6A6E-482E-AC29-533C326AB6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08854"/>
            <a:ext cx="12192000" cy="4758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62354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ED1BA1-47C9-4BAC-9770-C4504E0970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8155" y="3297263"/>
            <a:ext cx="5033069" cy="468907"/>
          </a:xfrm>
        </p:spPr>
        <p:txBody>
          <a:bodyPr>
            <a:normAutofit fontScale="90000"/>
          </a:bodyPr>
          <a:lstStyle/>
          <a:p>
            <a:r>
              <a:rPr lang="en-US" dirty="0"/>
              <a:t>Interacting with related data</a:t>
            </a:r>
          </a:p>
        </p:txBody>
      </p:sp>
    </p:spTree>
    <p:extLst>
      <p:ext uri="{BB962C8B-B14F-4D97-AF65-F5344CB8AC3E}">
        <p14:creationId xmlns:p14="http://schemas.microsoft.com/office/powerpoint/2010/main" val="3113916084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F14A4-BD62-45C7-B719-0F63262D8D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10586"/>
          </a:xfrm>
        </p:spPr>
        <p:txBody>
          <a:bodyPr>
            <a:normAutofit fontScale="90000"/>
          </a:bodyPr>
          <a:lstStyle/>
          <a:p>
            <a:r>
              <a:rPr lang="en-US" dirty="0"/>
              <a:t>Insert related data - 1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18F803-A054-459E-8A80-803484065835}"/>
              </a:ext>
            </a:extLst>
          </p:cNvPr>
          <p:cNvSpPr txBox="1"/>
          <p:nvPr/>
        </p:nvSpPr>
        <p:spPr>
          <a:xfrm>
            <a:off x="526942" y="132123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7B1B101-DE41-4B59-8B41-C127CB943F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2742"/>
            <a:ext cx="12192000" cy="5645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39336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F14A4-BD62-45C7-B719-0F63262D8D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10586"/>
          </a:xfrm>
        </p:spPr>
        <p:txBody>
          <a:bodyPr>
            <a:normAutofit fontScale="90000"/>
          </a:bodyPr>
          <a:lstStyle/>
          <a:p>
            <a:r>
              <a:rPr lang="en-US" dirty="0"/>
              <a:t>Insert related data - 2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18F803-A054-459E-8A80-803484065835}"/>
              </a:ext>
            </a:extLst>
          </p:cNvPr>
          <p:cNvSpPr txBox="1"/>
          <p:nvPr/>
        </p:nvSpPr>
        <p:spPr>
          <a:xfrm>
            <a:off x="526942" y="132123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374735-86B8-4CCF-B218-B6A34C3D1F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12" y="1148417"/>
            <a:ext cx="12192000" cy="5709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6805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DC215-5A16-49C7-A6D4-C6FCD14A95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89598"/>
          </a:xfrm>
        </p:spPr>
        <p:txBody>
          <a:bodyPr>
            <a:normAutofit fontScale="90000"/>
          </a:bodyPr>
          <a:lstStyle/>
          <a:p>
            <a:r>
              <a:rPr lang="en-US" dirty="0"/>
              <a:t>Samurai context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071642-02D4-4CB4-99F3-6A9FBEA42C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31022"/>
            <a:ext cx="12192000" cy="4166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350552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EB65E7-F043-4811-9F8E-2FB49E338E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59262"/>
          </a:xfrm>
        </p:spPr>
        <p:txBody>
          <a:bodyPr>
            <a:normAutofit fontScale="90000"/>
          </a:bodyPr>
          <a:lstStyle/>
          <a:p>
            <a:r>
              <a:rPr lang="en-US" dirty="0"/>
              <a:t>Insert related data - 3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89F36E-F452-45C6-9B86-03C7426DCE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61418"/>
            <a:ext cx="11631943" cy="33195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02186E8-6337-4878-BC60-C79E08FC3E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7671" y="4682144"/>
            <a:ext cx="12192000" cy="2028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233565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EB65E7-F043-4811-9F8E-2FB49E338E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59262"/>
          </a:xfrm>
        </p:spPr>
        <p:txBody>
          <a:bodyPr>
            <a:normAutofit fontScale="90000"/>
          </a:bodyPr>
          <a:lstStyle/>
          <a:p>
            <a:r>
              <a:rPr lang="en-US" dirty="0"/>
              <a:t>Insert related data - 4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26A499-3894-473D-BB76-1305E7DF51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61418"/>
            <a:ext cx="12192000" cy="53513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AFE9A46-799F-4F9E-A215-21974F77CBFC}"/>
              </a:ext>
            </a:extLst>
          </p:cNvPr>
          <p:cNvSpPr txBox="1"/>
          <p:nvPr/>
        </p:nvSpPr>
        <p:spPr>
          <a:xfrm>
            <a:off x="69743" y="6544160"/>
            <a:ext cx="76805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Select, Insert, Update – Three </a:t>
            </a:r>
            <a:r>
              <a:rPr lang="en-US" dirty="0" err="1"/>
              <a:t>Dbcommands</a:t>
            </a:r>
            <a:r>
              <a:rPr lang="en-US" dirty="0"/>
              <a:t> executed. Need for performance.</a:t>
            </a:r>
          </a:p>
        </p:txBody>
      </p:sp>
    </p:spTree>
    <p:extLst>
      <p:ext uri="{BB962C8B-B14F-4D97-AF65-F5344CB8AC3E}">
        <p14:creationId xmlns:p14="http://schemas.microsoft.com/office/powerpoint/2010/main" val="416643892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CC467-CC00-458A-A936-00909B904C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25346"/>
          </a:xfrm>
        </p:spPr>
        <p:txBody>
          <a:bodyPr>
            <a:normAutofit fontScale="90000"/>
          </a:bodyPr>
          <a:lstStyle/>
          <a:p>
            <a:r>
              <a:rPr lang="en-US" dirty="0"/>
              <a:t>Insert related data - 5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D4399C-0A97-4A0C-BF6C-A417A9D005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57759"/>
            <a:ext cx="12192000" cy="49943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6D2B0D6-53F0-428F-B55B-CB8566D11289}"/>
              </a:ext>
            </a:extLst>
          </p:cNvPr>
          <p:cNvSpPr txBox="1"/>
          <p:nvPr/>
        </p:nvSpPr>
        <p:spPr>
          <a:xfrm>
            <a:off x="0" y="6155844"/>
            <a:ext cx="57858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Compared to previous slide. Attach removes extra update.</a:t>
            </a:r>
          </a:p>
        </p:txBody>
      </p:sp>
    </p:spTree>
    <p:extLst>
      <p:ext uri="{BB962C8B-B14F-4D97-AF65-F5344CB8AC3E}">
        <p14:creationId xmlns:p14="http://schemas.microsoft.com/office/powerpoint/2010/main" val="1682327113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CC467-CC00-458A-A936-00909B904C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25346"/>
          </a:xfrm>
        </p:spPr>
        <p:txBody>
          <a:bodyPr>
            <a:normAutofit fontScale="90000"/>
          </a:bodyPr>
          <a:lstStyle/>
          <a:p>
            <a:r>
              <a:rPr lang="en-US" dirty="0"/>
              <a:t>Insert related data - 6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F9CDDBD-B793-49DC-9FEE-1EE90FA97D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27502"/>
            <a:ext cx="12192000" cy="4444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751178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6FEAD-74BE-4B89-89BA-45D502453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83464"/>
          </a:xfrm>
        </p:spPr>
        <p:txBody>
          <a:bodyPr>
            <a:normAutofit fontScale="90000"/>
          </a:bodyPr>
          <a:lstStyle/>
          <a:p>
            <a:r>
              <a:rPr lang="en-US" dirty="0"/>
              <a:t>loading related 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57C9A2-9BAA-4B19-AC70-0FFD4115D67B}"/>
              </a:ext>
            </a:extLst>
          </p:cNvPr>
          <p:cNvSpPr txBox="1"/>
          <p:nvPr/>
        </p:nvSpPr>
        <p:spPr>
          <a:xfrm>
            <a:off x="337089" y="1223910"/>
            <a:ext cx="10414261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Eager loading : Retrieve data and related data in the same call.</a:t>
            </a:r>
          </a:p>
          <a:p>
            <a:r>
              <a:rPr lang="en-US" dirty="0"/>
              <a:t>EF Core 5 now have related data in the included method.</a:t>
            </a:r>
          </a:p>
          <a:p>
            <a:endParaRPr lang="en-US" dirty="0"/>
          </a:p>
          <a:p>
            <a:r>
              <a:rPr lang="en-US" dirty="0"/>
              <a:t>Query Projections : Define the shape of query results.</a:t>
            </a:r>
          </a:p>
          <a:p>
            <a:endParaRPr lang="en-US" dirty="0"/>
          </a:p>
          <a:p>
            <a:r>
              <a:rPr lang="en-US" dirty="0"/>
              <a:t>Explicit loading :  Already have some data in memory and need to fetch related data by going to database.</a:t>
            </a:r>
          </a:p>
          <a:p>
            <a:endParaRPr lang="en-US" dirty="0"/>
          </a:p>
          <a:p>
            <a:r>
              <a:rPr lang="en-US" dirty="0"/>
              <a:t>Lazy loading : On-the-fly retrieval of data.</a:t>
            </a:r>
          </a:p>
        </p:txBody>
      </p:sp>
    </p:spTree>
    <p:extLst>
      <p:ext uri="{BB962C8B-B14F-4D97-AF65-F5344CB8AC3E}">
        <p14:creationId xmlns:p14="http://schemas.microsoft.com/office/powerpoint/2010/main" val="3108651037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1D101F-BD22-4B62-9B0D-8ACCA31301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93931"/>
          </a:xfrm>
        </p:spPr>
        <p:txBody>
          <a:bodyPr>
            <a:normAutofit fontScale="90000"/>
          </a:bodyPr>
          <a:lstStyle/>
          <a:p>
            <a:r>
              <a:rPr lang="en-US" dirty="0"/>
              <a:t>Eager loading related data - 1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6805FB-6B85-4AD5-97FE-9229641940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96516"/>
            <a:ext cx="12192000" cy="458815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F6A76E5-3EEA-41E8-8964-0559369195CA}"/>
              </a:ext>
            </a:extLst>
          </p:cNvPr>
          <p:cNvSpPr txBox="1"/>
          <p:nvPr/>
        </p:nvSpPr>
        <p:spPr>
          <a:xfrm>
            <a:off x="138676" y="6155844"/>
            <a:ext cx="3122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Default query is with left joins.</a:t>
            </a:r>
          </a:p>
        </p:txBody>
      </p:sp>
    </p:spTree>
    <p:extLst>
      <p:ext uri="{BB962C8B-B14F-4D97-AF65-F5344CB8AC3E}">
        <p14:creationId xmlns:p14="http://schemas.microsoft.com/office/powerpoint/2010/main" val="1283575472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1D101F-BD22-4B62-9B0D-8ACCA31301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93931"/>
          </a:xfrm>
        </p:spPr>
        <p:txBody>
          <a:bodyPr>
            <a:normAutofit fontScale="90000"/>
          </a:bodyPr>
          <a:lstStyle/>
          <a:p>
            <a:r>
              <a:rPr lang="en-US" dirty="0"/>
              <a:t>Eager loading related data - 2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A42DCE2-4831-4976-BAA9-C7AB06C766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19754"/>
            <a:ext cx="12192000" cy="5087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71785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1D101F-BD22-4B62-9B0D-8ACCA31301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93931"/>
          </a:xfrm>
        </p:spPr>
        <p:txBody>
          <a:bodyPr>
            <a:normAutofit fontScale="90000"/>
          </a:bodyPr>
          <a:lstStyle/>
          <a:p>
            <a:r>
              <a:rPr lang="en-US" dirty="0"/>
              <a:t>Eager loading related data - 3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A42DCE2-4831-4976-BAA9-C7AB06C766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19754"/>
            <a:ext cx="12192000" cy="5087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343484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1D101F-BD22-4B62-9B0D-8ACCA31301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93931"/>
          </a:xfrm>
        </p:spPr>
        <p:txBody>
          <a:bodyPr>
            <a:normAutofit fontScale="90000"/>
          </a:bodyPr>
          <a:lstStyle/>
          <a:p>
            <a:r>
              <a:rPr lang="en-US" dirty="0"/>
              <a:t>Eager loading related data - 4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1E5364-9132-4128-A4E8-041776BDE9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96087"/>
            <a:ext cx="12192000" cy="427154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6626B13-1006-427D-9230-0A1E9BED6A40}"/>
              </a:ext>
            </a:extLst>
          </p:cNvPr>
          <p:cNvSpPr txBox="1"/>
          <p:nvPr/>
        </p:nvSpPr>
        <p:spPr>
          <a:xfrm>
            <a:off x="463700" y="5906764"/>
            <a:ext cx="2687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Does not work in NPGSQL</a:t>
            </a:r>
          </a:p>
        </p:txBody>
      </p:sp>
    </p:spTree>
    <p:extLst>
      <p:ext uri="{BB962C8B-B14F-4D97-AF65-F5344CB8AC3E}">
        <p14:creationId xmlns:p14="http://schemas.microsoft.com/office/powerpoint/2010/main" val="669203214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1D101F-BD22-4B62-9B0D-8ACCA31301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93931"/>
          </a:xfrm>
        </p:spPr>
        <p:txBody>
          <a:bodyPr>
            <a:normAutofit fontScale="90000"/>
          </a:bodyPr>
          <a:lstStyle/>
          <a:p>
            <a:r>
              <a:rPr lang="en-US" dirty="0"/>
              <a:t>Eager loading related data - 5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626B13-1006-427D-9230-0A1E9BED6A40}"/>
              </a:ext>
            </a:extLst>
          </p:cNvPr>
          <p:cNvSpPr txBox="1"/>
          <p:nvPr/>
        </p:nvSpPr>
        <p:spPr>
          <a:xfrm>
            <a:off x="463700" y="5906764"/>
            <a:ext cx="2687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Does not work in NPGSQL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F00C0CC-FAB2-4B11-ACB7-CA6E306FB5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96087"/>
            <a:ext cx="12192000" cy="4149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2044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1CB820-E6A6-452E-BCAE-D32CF87CD8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50269"/>
          </a:xfrm>
        </p:spPr>
        <p:txBody>
          <a:bodyPr/>
          <a:lstStyle/>
          <a:p>
            <a:r>
              <a:rPr lang="en-US" dirty="0"/>
              <a:t>Adding context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9D63AC-ACA3-40C7-A631-C51F4659FF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04102"/>
            <a:ext cx="9924722" cy="5328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205824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1D101F-BD22-4B62-9B0D-8ACCA31301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93931"/>
          </a:xfrm>
        </p:spPr>
        <p:txBody>
          <a:bodyPr>
            <a:normAutofit fontScale="90000"/>
          </a:bodyPr>
          <a:lstStyle/>
          <a:p>
            <a:r>
              <a:rPr lang="en-US" dirty="0"/>
              <a:t>Eager loading related data - 6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626B13-1006-427D-9230-0A1E9BED6A40}"/>
              </a:ext>
            </a:extLst>
          </p:cNvPr>
          <p:cNvSpPr txBox="1"/>
          <p:nvPr/>
        </p:nvSpPr>
        <p:spPr>
          <a:xfrm>
            <a:off x="0" y="6155844"/>
            <a:ext cx="2687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Does not work in NPGSQL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ED7EAC-4A19-4D68-BAC8-2515F1A6D3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96087"/>
            <a:ext cx="12192000" cy="4801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916792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0AEFDE-DBC0-4322-95DF-1E22784959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10586"/>
          </a:xfrm>
        </p:spPr>
        <p:txBody>
          <a:bodyPr>
            <a:normAutofit fontScale="90000"/>
          </a:bodyPr>
          <a:lstStyle/>
          <a:p>
            <a:r>
              <a:rPr lang="en-US" dirty="0"/>
              <a:t>Project related data - 1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034EF2-2DF1-4C50-8710-7DF089918C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6287"/>
            <a:ext cx="12192000" cy="4305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589983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0AEFDE-DBC0-4322-95DF-1E22784959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10586"/>
          </a:xfrm>
        </p:spPr>
        <p:txBody>
          <a:bodyPr>
            <a:normAutofit fontScale="90000"/>
          </a:bodyPr>
          <a:lstStyle/>
          <a:p>
            <a:r>
              <a:rPr lang="en-US" dirty="0"/>
              <a:t>Project related data – 2 – use defined types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EADE59-9B0C-43CC-9505-44F8D567D3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00015"/>
            <a:ext cx="12192000" cy="373933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194C869-5D5D-4A9B-A08F-091E94D400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924586"/>
            <a:ext cx="11353800" cy="1965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229970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0AEFDE-DBC0-4322-95DF-1E22784959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10586"/>
          </a:xfrm>
        </p:spPr>
        <p:txBody>
          <a:bodyPr>
            <a:normAutofit fontScale="90000"/>
          </a:bodyPr>
          <a:lstStyle/>
          <a:p>
            <a:r>
              <a:rPr lang="en-US" dirty="0"/>
              <a:t>Project related data – 2 – use defined types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EADE59-9B0C-43CC-9505-44F8D567D3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00015"/>
            <a:ext cx="12192000" cy="373933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194C869-5D5D-4A9B-A08F-091E94D400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924586"/>
            <a:ext cx="11353800" cy="1965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140073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0AEFDE-DBC0-4322-95DF-1E22784959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10586"/>
          </a:xfrm>
        </p:spPr>
        <p:txBody>
          <a:bodyPr>
            <a:normAutofit fontScale="90000"/>
          </a:bodyPr>
          <a:lstStyle/>
          <a:p>
            <a:r>
              <a:rPr lang="en-US" dirty="0"/>
              <a:t>Project related data – 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5F02E9-4EF5-4231-BC5B-2AB4645820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9774" y="1140784"/>
            <a:ext cx="12192000" cy="3609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883553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3D5BDA-0D3A-49B0-AC36-E88A7FF8D8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64091"/>
          </a:xfrm>
        </p:spPr>
        <p:txBody>
          <a:bodyPr>
            <a:normAutofit fontScale="90000"/>
          </a:bodyPr>
          <a:lstStyle/>
          <a:p>
            <a:r>
              <a:rPr lang="en-US" dirty="0"/>
              <a:t>Project related data – 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BC372B-F27C-4BF3-A9F8-0FBD0161EC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7257"/>
            <a:ext cx="12192000" cy="433602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1DC4DD0-05B5-47D4-8B7F-7E3A59829D45}"/>
              </a:ext>
            </a:extLst>
          </p:cNvPr>
          <p:cNvSpPr/>
          <p:nvPr/>
        </p:nvSpPr>
        <p:spPr>
          <a:xfrm>
            <a:off x="37455" y="5509513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Anonymous types are not tracked.</a:t>
            </a:r>
          </a:p>
          <a:p>
            <a:r>
              <a:rPr lang="en-US" dirty="0"/>
              <a:t>Entities that are properties of anonymous type are tracked.</a:t>
            </a:r>
          </a:p>
        </p:txBody>
      </p:sp>
    </p:spTree>
    <p:extLst>
      <p:ext uri="{BB962C8B-B14F-4D97-AF65-F5344CB8AC3E}">
        <p14:creationId xmlns:p14="http://schemas.microsoft.com/office/powerpoint/2010/main" val="3053985987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825133-70F3-4F59-98CA-9AD824828D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33095"/>
          </a:xfrm>
        </p:spPr>
        <p:txBody>
          <a:bodyPr>
            <a:normAutofit fontScale="90000"/>
          </a:bodyPr>
          <a:lstStyle/>
          <a:p>
            <a:r>
              <a:rPr lang="en-US" dirty="0"/>
              <a:t>Project related data – 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5AEEBB-DAD0-4533-B0B2-9C24CF4EE7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65590"/>
            <a:ext cx="12192000" cy="484861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0BF4926-A1D0-4E8F-8725-FA25BB66BF0B}"/>
              </a:ext>
            </a:extLst>
          </p:cNvPr>
          <p:cNvSpPr txBox="1"/>
          <p:nvPr/>
        </p:nvSpPr>
        <p:spPr>
          <a:xfrm>
            <a:off x="112368" y="1080940"/>
            <a:ext cx="84788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Filter the related data that  is returned in project type.</a:t>
            </a:r>
          </a:p>
          <a:p>
            <a:r>
              <a:rPr lang="en-US" dirty="0"/>
              <a:t>Projecting fill entity objects while filtering the related objects that are also returned.</a:t>
            </a:r>
          </a:p>
          <a:p>
            <a:r>
              <a:rPr lang="en-US" dirty="0"/>
              <a:t>NPGSQL : The debugger does not a show a circular reference between related objects.</a:t>
            </a:r>
          </a:p>
        </p:txBody>
      </p:sp>
    </p:spTree>
    <p:extLst>
      <p:ext uri="{BB962C8B-B14F-4D97-AF65-F5344CB8AC3E}">
        <p14:creationId xmlns:p14="http://schemas.microsoft.com/office/powerpoint/2010/main" val="72697156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825133-70F3-4F59-98CA-9AD824828D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33095"/>
          </a:xfrm>
        </p:spPr>
        <p:txBody>
          <a:bodyPr>
            <a:normAutofit fontScale="90000"/>
          </a:bodyPr>
          <a:lstStyle/>
          <a:p>
            <a:r>
              <a:rPr lang="en-US" dirty="0"/>
              <a:t>Project related data – 6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B190D84-2850-4068-8E1C-EC523578EE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89942"/>
            <a:ext cx="12192000" cy="4678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830912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5D0BC-A1D1-4EA1-BE3B-943506933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02272"/>
          </a:xfrm>
        </p:spPr>
        <p:txBody>
          <a:bodyPr/>
          <a:lstStyle/>
          <a:p>
            <a:r>
              <a:rPr lang="en-US" dirty="0"/>
              <a:t>Explicit LOADING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AE6EA0-C8B5-4E48-9D26-DAEB507C57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04428"/>
            <a:ext cx="12192000" cy="463700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07A4ADB-A939-46C8-8640-826FC7FD7B9A}"/>
              </a:ext>
            </a:extLst>
          </p:cNvPr>
          <p:cNvSpPr txBox="1"/>
          <p:nvPr/>
        </p:nvSpPr>
        <p:spPr>
          <a:xfrm>
            <a:off x="208015" y="6214453"/>
            <a:ext cx="10288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You can only load from a single object.  Profile to determine if LINQ query would be a better performance.</a:t>
            </a:r>
          </a:p>
        </p:txBody>
      </p:sp>
    </p:spTree>
    <p:extLst>
      <p:ext uri="{BB962C8B-B14F-4D97-AF65-F5344CB8AC3E}">
        <p14:creationId xmlns:p14="http://schemas.microsoft.com/office/powerpoint/2010/main" val="3753082160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7C764-5DE5-4EF5-B4ED-168AF4111F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80930"/>
          </a:xfrm>
        </p:spPr>
        <p:txBody>
          <a:bodyPr>
            <a:normAutofit fontScale="90000"/>
          </a:bodyPr>
          <a:lstStyle/>
          <a:p>
            <a:r>
              <a:rPr lang="en-US" dirty="0"/>
              <a:t>Explicit loading query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1BA152-6D86-4DEA-8DB4-D1D8A10F0D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83086"/>
            <a:ext cx="12192000" cy="4279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8959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CEFD1A-5075-4FB9-B8E5-DC53D3987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93931"/>
          </a:xfrm>
        </p:spPr>
        <p:txBody>
          <a:bodyPr>
            <a:normAutofit fontScale="90000"/>
          </a:bodyPr>
          <a:lstStyle/>
          <a:p>
            <a:r>
              <a:rPr lang="en-US" dirty="0"/>
              <a:t>SAMURAI UI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6B86CD-B47E-4083-9198-F75A40B1C0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52099"/>
            <a:ext cx="6706860" cy="548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559854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7F7FD7-399C-4A89-B39C-1A85954B15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02272"/>
          </a:xfrm>
        </p:spPr>
        <p:txBody>
          <a:bodyPr/>
          <a:lstStyle/>
          <a:p>
            <a:r>
              <a:rPr lang="en-US" dirty="0"/>
              <a:t>Lazy loading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A91080-6CAF-4CBC-ADF5-6CC9F167B75E}"/>
              </a:ext>
            </a:extLst>
          </p:cNvPr>
          <p:cNvSpPr txBox="1"/>
          <p:nvPr/>
        </p:nvSpPr>
        <p:spPr>
          <a:xfrm>
            <a:off x="459367" y="1396512"/>
            <a:ext cx="7158370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Off by default.</a:t>
            </a:r>
          </a:p>
          <a:p>
            <a:r>
              <a:rPr lang="en-US" dirty="0"/>
              <a:t>Accidentally, we will abuse it and create performance-oriented problems.</a:t>
            </a:r>
          </a:p>
          <a:p>
            <a:endParaRPr lang="en-US" dirty="0"/>
          </a:p>
          <a:p>
            <a:r>
              <a:rPr lang="en-US" dirty="0"/>
              <a:t>Happens implicitly by mention of the navigation.</a:t>
            </a:r>
          </a:p>
          <a:p>
            <a:endParaRPr lang="en-US" dirty="0"/>
          </a:p>
          <a:p>
            <a:r>
              <a:rPr lang="en-US" dirty="0"/>
              <a:t>Enable with these requirements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Every navigation property in every entity must be marked virtual.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Microsoft.EntityFramework.Proxies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OnConfiguring</a:t>
            </a:r>
            <a:r>
              <a:rPr lang="en-US" dirty="0"/>
              <a:t> </a:t>
            </a:r>
            <a:r>
              <a:rPr lang="en-US" dirty="0" err="1"/>
              <a:t>optionsBuilder.UseLazyLoadingProxies</a:t>
            </a:r>
            <a:r>
              <a:rPr lang="en-US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4169997479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B9A5C9-4990-436E-8914-2067389F6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398591"/>
          </a:xfrm>
        </p:spPr>
        <p:txBody>
          <a:bodyPr>
            <a:normAutofit fontScale="90000"/>
          </a:bodyPr>
          <a:lstStyle/>
          <a:p>
            <a:r>
              <a:rPr lang="en-US" dirty="0"/>
              <a:t>Filtering related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98E02A-8C60-4746-AB0F-9B450A3AD7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37840"/>
            <a:ext cx="12192000" cy="3940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181030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B9A5C9-4990-436E-8914-2067389F6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398591"/>
          </a:xfrm>
        </p:spPr>
        <p:txBody>
          <a:bodyPr>
            <a:normAutofit fontScale="90000"/>
          </a:bodyPr>
          <a:lstStyle/>
          <a:p>
            <a:r>
              <a:rPr lang="en-US" dirty="0"/>
              <a:t>Modifying data when tracked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487BFAF-48CB-47D4-983C-F3A4B55B04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2999"/>
            <a:ext cx="12192000" cy="5666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134819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CE2327-0F64-459F-86B4-712D337429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19075"/>
          </a:xfrm>
        </p:spPr>
        <p:txBody>
          <a:bodyPr/>
          <a:lstStyle/>
          <a:p>
            <a:r>
              <a:rPr lang="en-US" dirty="0"/>
              <a:t>Modifying data when not tracked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A6EA56-64B5-4AAC-9F27-06533B8042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90769"/>
            <a:ext cx="12192000" cy="375317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F810B9F-C6A0-4B6C-ACF0-721B5F832A10}"/>
              </a:ext>
            </a:extLst>
          </p:cNvPr>
          <p:cNvSpPr txBox="1"/>
          <p:nvPr/>
        </p:nvSpPr>
        <p:spPr>
          <a:xfrm>
            <a:off x="264353" y="142143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80AA84-8D01-4500-A4A2-5323C13FAAD4}"/>
              </a:ext>
            </a:extLst>
          </p:cNvPr>
          <p:cNvSpPr txBox="1"/>
          <p:nvPr/>
        </p:nvSpPr>
        <p:spPr>
          <a:xfrm>
            <a:off x="264353" y="1321231"/>
            <a:ext cx="7748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There are already two entries in the database. So multiple updates happened.</a:t>
            </a:r>
          </a:p>
        </p:txBody>
      </p:sp>
    </p:spTree>
    <p:extLst>
      <p:ext uri="{BB962C8B-B14F-4D97-AF65-F5344CB8AC3E}">
        <p14:creationId xmlns:p14="http://schemas.microsoft.com/office/powerpoint/2010/main" val="3281678198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CE2327-0F64-459F-86B4-712D337429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19075"/>
          </a:xfrm>
        </p:spPr>
        <p:txBody>
          <a:bodyPr/>
          <a:lstStyle/>
          <a:p>
            <a:r>
              <a:rPr lang="en-US" dirty="0"/>
              <a:t>Modifying data when not tracked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810B9F-C6A0-4B6C-ACF0-721B5F832A10}"/>
              </a:ext>
            </a:extLst>
          </p:cNvPr>
          <p:cNvSpPr txBox="1"/>
          <p:nvPr/>
        </p:nvSpPr>
        <p:spPr>
          <a:xfrm>
            <a:off x="264353" y="142143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80AA84-8D01-4500-A4A2-5323C13FAAD4}"/>
              </a:ext>
            </a:extLst>
          </p:cNvPr>
          <p:cNvSpPr txBox="1"/>
          <p:nvPr/>
        </p:nvSpPr>
        <p:spPr>
          <a:xfrm>
            <a:off x="264353" y="1321231"/>
            <a:ext cx="2421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Better approach : Entry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1D0364D-1469-49CE-84ED-1B25137C5D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0563"/>
            <a:ext cx="12192000" cy="4264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303192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FC9877-F111-4FF9-A0B1-C626B59C5E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36955"/>
          </a:xfrm>
        </p:spPr>
        <p:txBody>
          <a:bodyPr/>
          <a:lstStyle/>
          <a:p>
            <a:r>
              <a:rPr lang="en-US" dirty="0"/>
              <a:t>Remove payload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F2C4EA9-70C3-4F37-B12A-2D82316C7B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6128" y="1239111"/>
            <a:ext cx="9965569" cy="363378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C76FF60-A4A7-4979-A352-DF69EE7F97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097007"/>
            <a:ext cx="12192000" cy="1404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711414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FC9877-F111-4FF9-A0B1-C626B59C5E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36955"/>
          </a:xfrm>
        </p:spPr>
        <p:txBody>
          <a:bodyPr/>
          <a:lstStyle/>
          <a:p>
            <a:r>
              <a:rPr lang="en-US" dirty="0"/>
              <a:t>Remove payload - 2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A27DFA0-7C3C-462A-9B01-41CC9E323A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323" y="1317436"/>
            <a:ext cx="6638925" cy="103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86139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88B4C-C93B-480C-9A02-3E07514AF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40844"/>
          </a:xfrm>
        </p:spPr>
        <p:txBody>
          <a:bodyPr>
            <a:normAutofit fontScale="90000"/>
          </a:bodyPr>
          <a:lstStyle/>
          <a:p>
            <a:r>
              <a:rPr lang="en-US" dirty="0"/>
              <a:t>Add MANY TO MANY - 1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1B0896-BB6A-4CF8-B38E-FE5249CDE1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04161"/>
            <a:ext cx="12192000" cy="5672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810395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88B4C-C93B-480C-9A02-3E07514AF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40844"/>
          </a:xfrm>
        </p:spPr>
        <p:txBody>
          <a:bodyPr>
            <a:normAutofit fontScale="90000"/>
          </a:bodyPr>
          <a:lstStyle/>
          <a:p>
            <a:r>
              <a:rPr lang="en-US" dirty="0"/>
              <a:t>Add MANY TO MANY - 2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C3FCDE-213E-492F-931C-022372FB5F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85490"/>
            <a:ext cx="12192000" cy="4687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255149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B86AF4-DA53-4EBD-B6DB-6455DF5E94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68705"/>
          </a:xfrm>
        </p:spPr>
        <p:txBody>
          <a:bodyPr/>
          <a:lstStyle/>
          <a:p>
            <a:r>
              <a:rPr lang="en-US" dirty="0"/>
              <a:t>Run migrations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879B2E-F967-47C5-B1AD-C3F6609EF8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02" y="1270861"/>
            <a:ext cx="9296400" cy="246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2216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592A9-829C-417C-9B94-5060034880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15599"/>
          </a:xfrm>
        </p:spPr>
        <p:txBody>
          <a:bodyPr>
            <a:normAutofit fontScale="90000"/>
          </a:bodyPr>
          <a:lstStyle/>
          <a:p>
            <a:r>
              <a:rPr lang="en-US" dirty="0"/>
              <a:t>Constraints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E823B5-F9D4-45CE-8F81-574CAA539B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7754"/>
            <a:ext cx="3846372" cy="5640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096505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2221A8-D7E1-421A-B67E-CA361A45FA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06712"/>
          </a:xfrm>
        </p:spPr>
        <p:txBody>
          <a:bodyPr>
            <a:normAutofit fontScale="90000"/>
          </a:bodyPr>
          <a:lstStyle/>
          <a:p>
            <a:r>
              <a:rPr lang="en-US" dirty="0"/>
              <a:t>Working with many to many relationships - 1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968366-CC47-49C6-9C63-470C5A7F11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97982"/>
            <a:ext cx="11964572" cy="5560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542036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2221A8-D7E1-421A-B67E-CA361A45FA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06712"/>
          </a:xfrm>
        </p:spPr>
        <p:txBody>
          <a:bodyPr>
            <a:normAutofit fontScale="90000"/>
          </a:bodyPr>
          <a:lstStyle/>
          <a:p>
            <a:r>
              <a:rPr lang="en-US" dirty="0"/>
              <a:t>Working with many to many relationships - 2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A8C9FCA-B88F-4D81-8870-0CD2FD4958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07644"/>
            <a:ext cx="12192000" cy="5921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942118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2221A8-D7E1-421A-B67E-CA361A45FA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06712"/>
          </a:xfrm>
        </p:spPr>
        <p:txBody>
          <a:bodyPr>
            <a:normAutofit fontScale="90000"/>
          </a:bodyPr>
          <a:lstStyle/>
          <a:p>
            <a:r>
              <a:rPr lang="en-US" dirty="0"/>
              <a:t>Working with many to many relationships - 3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2CFA7A-7211-4A58-8C1C-D7AD74B6A1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0369" y="1208868"/>
            <a:ext cx="12192000" cy="3305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259100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2221A8-D7E1-421A-B67E-CA361A45FA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06712"/>
          </a:xfrm>
        </p:spPr>
        <p:txBody>
          <a:bodyPr>
            <a:normAutofit fontScale="90000"/>
          </a:bodyPr>
          <a:lstStyle/>
          <a:p>
            <a:r>
              <a:rPr lang="en-US" dirty="0"/>
              <a:t>Working with many to many relationships - 4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1739FB-6D01-4FB9-9EFD-AA62BD37CA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2852"/>
            <a:ext cx="12192000" cy="2770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512919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2221A8-D7E1-421A-B67E-CA361A45FA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06712"/>
          </a:xfrm>
        </p:spPr>
        <p:txBody>
          <a:bodyPr>
            <a:normAutofit fontScale="90000"/>
          </a:bodyPr>
          <a:lstStyle/>
          <a:p>
            <a:r>
              <a:rPr lang="en-US" dirty="0"/>
              <a:t>Working with many to many relationships - 5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BDD116-89CB-4862-BA8E-20E75D1E57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95" y="1596789"/>
            <a:ext cx="12192000" cy="268027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65604C4-64BF-4A70-A2EC-83EC4074D8E1}"/>
              </a:ext>
            </a:extLst>
          </p:cNvPr>
          <p:cNvSpPr txBox="1"/>
          <p:nvPr/>
        </p:nvSpPr>
        <p:spPr>
          <a:xfrm>
            <a:off x="317716" y="1208868"/>
            <a:ext cx="24313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Solution to hardcoding.</a:t>
            </a:r>
          </a:p>
        </p:txBody>
      </p:sp>
    </p:spTree>
    <p:extLst>
      <p:ext uri="{BB962C8B-B14F-4D97-AF65-F5344CB8AC3E}">
        <p14:creationId xmlns:p14="http://schemas.microsoft.com/office/powerpoint/2010/main" val="1427909892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7C72D-6E0F-484D-B607-7278596B4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57081"/>
          </a:xfrm>
        </p:spPr>
        <p:txBody>
          <a:bodyPr/>
          <a:lstStyle/>
          <a:p>
            <a:r>
              <a:rPr lang="en-US" dirty="0"/>
              <a:t>Altering or removing many to many joins - 1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3B943B-A77D-4060-BBD2-F20EFEA8A7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4872" y="1259237"/>
            <a:ext cx="12192000" cy="300122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C1D0113-A2E6-4871-BEFA-B01A77D2F36E}"/>
              </a:ext>
            </a:extLst>
          </p:cNvPr>
          <p:cNvSpPr txBox="1"/>
          <p:nvPr/>
        </p:nvSpPr>
        <p:spPr>
          <a:xfrm>
            <a:off x="156011" y="4454991"/>
            <a:ext cx="427437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Deleting a M2M relationship is easier with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Stored procedure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Many to Many mapping</a:t>
            </a:r>
          </a:p>
        </p:txBody>
      </p:sp>
    </p:spTree>
    <p:extLst>
      <p:ext uri="{BB962C8B-B14F-4D97-AF65-F5344CB8AC3E}">
        <p14:creationId xmlns:p14="http://schemas.microsoft.com/office/powerpoint/2010/main" val="2610235970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7C72D-6E0F-484D-B607-7278596B4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57081"/>
          </a:xfrm>
        </p:spPr>
        <p:txBody>
          <a:bodyPr/>
          <a:lstStyle/>
          <a:p>
            <a:r>
              <a:rPr lang="en-US" dirty="0"/>
              <a:t>Altering or removing many to many joins - 2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B357E17-1EE4-4E01-9DBF-844C7712D2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59237"/>
            <a:ext cx="12192000" cy="2538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782174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84410-49C2-443A-B406-56ACA9A6A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41275"/>
          </a:xfrm>
        </p:spPr>
        <p:txBody>
          <a:bodyPr/>
          <a:lstStyle/>
          <a:p>
            <a:r>
              <a:rPr lang="en-US" dirty="0"/>
              <a:t>Adding a many to many payload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CFF534-97E2-4515-9083-357ABD8550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11416"/>
            <a:ext cx="12192000" cy="27703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76E7AC8-BA72-44F5-832C-1E8B91F76C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167195"/>
            <a:ext cx="8258175" cy="10477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76573F7-8608-48E1-B1A8-20CD2833B2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308111"/>
            <a:ext cx="6296025" cy="100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634048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18F1AA-14BD-469D-BC0B-49FBBD68F6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50269"/>
          </a:xfrm>
        </p:spPr>
        <p:txBody>
          <a:bodyPr/>
          <a:lstStyle/>
          <a:p>
            <a:r>
              <a:rPr lang="en-US" dirty="0"/>
              <a:t>One to one -1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AB6B17-4C42-49F4-BE7D-DAE2D5FFC9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0317"/>
            <a:ext cx="12192000" cy="2936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938164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18F1AA-14BD-469D-BC0B-49FBBD68F6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50269"/>
          </a:xfrm>
        </p:spPr>
        <p:txBody>
          <a:bodyPr/>
          <a:lstStyle/>
          <a:p>
            <a:r>
              <a:rPr lang="en-US" dirty="0"/>
              <a:t>One to one -2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39E57C-B35C-427E-BD33-72582EA9E5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71" y="1503110"/>
            <a:ext cx="12192000" cy="2201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4502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517C5-3B7B-47CE-83B4-8686A551E3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381256"/>
          </a:xfrm>
        </p:spPr>
        <p:txBody>
          <a:bodyPr>
            <a:normAutofit fontScale="90000"/>
          </a:bodyPr>
          <a:lstStyle/>
          <a:p>
            <a:r>
              <a:rPr lang="en-US" dirty="0"/>
              <a:t>Add </a:t>
            </a:r>
            <a:r>
              <a:rPr lang="en-US" dirty="0" err="1"/>
              <a:t>Microsoft.entityframework.core.tools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CE1C17B-1070-4466-B4A6-C0FE2FB93D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83412"/>
            <a:ext cx="8902404" cy="5774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386200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AD2C39-DF64-44D9-800C-F71398C48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9084" y="2812941"/>
            <a:ext cx="3928815" cy="550273"/>
          </a:xfrm>
        </p:spPr>
        <p:txBody>
          <a:bodyPr/>
          <a:lstStyle/>
          <a:p>
            <a:r>
              <a:rPr lang="en-US" dirty="0" err="1"/>
              <a:t>ASP.Net</a:t>
            </a:r>
            <a:r>
              <a:rPr lang="en-US" dirty="0"/>
              <a:t> Core 6 + EF 6</a:t>
            </a:r>
          </a:p>
        </p:txBody>
      </p:sp>
    </p:spTree>
    <p:extLst>
      <p:ext uri="{BB962C8B-B14F-4D97-AF65-F5344CB8AC3E}">
        <p14:creationId xmlns:p14="http://schemas.microsoft.com/office/powerpoint/2010/main" val="1358382380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B7802-8EFD-4C00-A307-D723C0C2A6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63596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AS.Net</a:t>
            </a:r>
            <a:r>
              <a:rPr lang="en-US" dirty="0"/>
              <a:t> Core web </a:t>
            </a:r>
            <a:r>
              <a:rPr lang="en-US" dirty="0" err="1"/>
              <a:t>api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FFB0E7-7B15-4DFC-9FE2-1AA4BE9022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65752"/>
            <a:ext cx="10310742" cy="5692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580372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62983F-2E44-4328-94BA-35411BC2CD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394349"/>
          </a:xfrm>
        </p:spPr>
        <p:txBody>
          <a:bodyPr>
            <a:normAutofit fontScale="90000"/>
          </a:bodyPr>
          <a:lstStyle/>
          <a:p>
            <a:r>
              <a:rPr lang="en-US" dirty="0"/>
              <a:t>WEB API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54574C-FEE6-47E0-BF5A-6BF26FC0A9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9382"/>
            <a:ext cx="10246659" cy="5788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532712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26F6C4-6B00-419F-A292-A6B959CCAF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367227"/>
          </a:xfrm>
        </p:spPr>
        <p:txBody>
          <a:bodyPr>
            <a:normAutofit fontScale="90000"/>
          </a:bodyPr>
          <a:lstStyle/>
          <a:p>
            <a:r>
              <a:rPr lang="en-US" dirty="0"/>
              <a:t>WEB API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F963F00-3827-473C-BCAE-A510AE5943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9382"/>
            <a:ext cx="10331179" cy="5788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982922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F8D27-1209-4571-8AA3-069EA9E9D4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20259"/>
          </a:xfrm>
        </p:spPr>
        <p:txBody>
          <a:bodyPr>
            <a:normAutofit fontScale="90000"/>
          </a:bodyPr>
          <a:lstStyle/>
          <a:p>
            <a:r>
              <a:rPr lang="en-US" dirty="0"/>
              <a:t>USE JSON FORMATTER (Chrome EXTENSION)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8869F4-460C-44D6-89F6-CB89FEEBDA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1764"/>
            <a:ext cx="7361068" cy="5536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381331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C6F240-1FBD-42F9-B8AB-F5192FBB7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7"/>
            <a:ext cx="11029616" cy="437594"/>
          </a:xfrm>
        </p:spPr>
        <p:txBody>
          <a:bodyPr>
            <a:normAutofit fontScale="90000"/>
          </a:bodyPr>
          <a:lstStyle/>
          <a:p>
            <a:r>
              <a:rPr lang="en-US" dirty="0"/>
              <a:t>Add domain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F916579-6A11-48DC-B739-3695D06028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1955" y="1193146"/>
            <a:ext cx="5297608" cy="3633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464536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834AC9-0606-4BA5-96BF-F16F6C953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67929"/>
          </a:xfrm>
        </p:spPr>
        <p:txBody>
          <a:bodyPr>
            <a:normAutofit fontScale="90000"/>
          </a:bodyPr>
          <a:lstStyle/>
          <a:p>
            <a:r>
              <a:rPr lang="en-US" dirty="0"/>
              <a:t>API Controller with actions using entity framework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32FF02-EB91-4490-92CF-36B70DB95F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82760"/>
            <a:ext cx="9841541" cy="5575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774962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27366-5AF0-4390-8687-F52482B54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368955"/>
          </a:xfrm>
        </p:spPr>
        <p:txBody>
          <a:bodyPr>
            <a:normAutofit fontScale="90000"/>
          </a:bodyPr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8103B5-C7FB-47C9-9054-01238360A3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908" y="1374467"/>
            <a:ext cx="9277350" cy="376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831093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9FC366-6885-4A95-9581-B3803BC820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334104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Npgsql</a:t>
            </a:r>
            <a:r>
              <a:rPr lang="en-US" dirty="0"/>
              <a:t> entity framework core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1032BF-E4BE-4A68-9D8F-5452808FE6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6260"/>
            <a:ext cx="12001500" cy="521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66065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8C42ED-A117-4933-A156-E9D3F8D031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11266"/>
          </a:xfrm>
        </p:spPr>
        <p:txBody>
          <a:bodyPr>
            <a:normAutofit fontScale="90000"/>
          </a:bodyPr>
          <a:lstStyle/>
          <a:p>
            <a:r>
              <a:rPr lang="en-US" dirty="0"/>
              <a:t>Query tracking behavior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7B16BE-2463-439D-B2F7-3C9CEF06E2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14961"/>
            <a:ext cx="12192000" cy="2572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4309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A8EFF9-D19E-423A-82C1-6CB97C1662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376923"/>
          </a:xfrm>
        </p:spPr>
        <p:txBody>
          <a:bodyPr>
            <a:normAutofit fontScale="90000"/>
          </a:bodyPr>
          <a:lstStyle/>
          <a:p>
            <a:r>
              <a:rPr lang="en-US" dirty="0"/>
              <a:t>Get-help entity </a:t>
            </a:r>
            <a:r>
              <a:rPr lang="en-US" dirty="0" err="1"/>
              <a:t>FRAMEWork</a:t>
            </a:r>
            <a:r>
              <a:rPr lang="en-US" dirty="0"/>
              <a:t> - 1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9F426E-A7AC-4D67-8939-F95A40C6EF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22414"/>
            <a:ext cx="9709544" cy="5735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711323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16645-8979-435B-A183-085283B884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67603"/>
          </a:xfrm>
        </p:spPr>
        <p:txBody>
          <a:bodyPr/>
          <a:lstStyle/>
          <a:p>
            <a:r>
              <a:rPr lang="en-US" dirty="0"/>
              <a:t>App settings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03968E-FFB5-430E-9A9A-FDF6EADDE1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9759"/>
            <a:ext cx="12192000" cy="3523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397314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718387-63AD-45F3-BB70-087DB5A2DD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5"/>
            <a:ext cx="11029616" cy="424593"/>
          </a:xfrm>
        </p:spPr>
        <p:txBody>
          <a:bodyPr>
            <a:normAutofit fontScale="90000"/>
          </a:bodyPr>
          <a:lstStyle/>
          <a:p>
            <a:r>
              <a:rPr lang="en-US" dirty="0"/>
              <a:t>Add context with no tracking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E52DD4-AC7E-41D5-9D30-08E8C0BF67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4419"/>
            <a:ext cx="12192000" cy="1707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531000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66A3BF-70DD-4294-82D8-7909B89A6A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15599"/>
          </a:xfrm>
        </p:spPr>
        <p:txBody>
          <a:bodyPr>
            <a:normAutofit fontScale="90000"/>
          </a:bodyPr>
          <a:lstStyle/>
          <a:p>
            <a:r>
              <a:rPr lang="en-US" dirty="0"/>
              <a:t>EF CORE CONTEXT CONSTRUCTOR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7D8DB4-BE05-420A-8582-D4949B2F68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3336" y="1282879"/>
            <a:ext cx="12192000" cy="3113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984302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7AE4A6-8E19-46DD-81BE-EC52615FED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06932"/>
          </a:xfrm>
        </p:spPr>
        <p:txBody>
          <a:bodyPr>
            <a:normAutofit fontScale="90000"/>
          </a:bodyPr>
          <a:lstStyle/>
          <a:p>
            <a:r>
              <a:rPr lang="en-US" dirty="0"/>
              <a:t>Remove </a:t>
            </a:r>
            <a:r>
              <a:rPr lang="en-US" dirty="0" err="1"/>
              <a:t>onconfiguration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EBAEA1-F644-4F83-BEBD-EE2DB90CE3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0" y="1274091"/>
            <a:ext cx="12156440" cy="5219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636528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674AF0-2215-4F3A-99EF-79542E3EB3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84938"/>
          </a:xfrm>
        </p:spPr>
        <p:txBody>
          <a:bodyPr/>
          <a:lstStyle/>
          <a:p>
            <a:r>
              <a:rPr lang="en-US" dirty="0"/>
              <a:t>API SAMURAIS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61D4EE-6011-44E7-9119-4DD62AE1D9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8100"/>
            <a:ext cx="4519297" cy="547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921375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4804A9-D3D0-43E3-972A-C8CE3BBB25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93605"/>
          </a:xfrm>
        </p:spPr>
        <p:txBody>
          <a:bodyPr/>
          <a:lstStyle/>
          <a:p>
            <a:r>
              <a:rPr lang="en-US" dirty="0"/>
              <a:t>LOGS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7535D84-13CC-4F8E-89B7-F73EEB27DF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657" y="1382296"/>
            <a:ext cx="11029950" cy="3281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366369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16834-D071-4BDE-975D-8F9EBD6754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89271"/>
          </a:xfrm>
        </p:spPr>
        <p:txBody>
          <a:bodyPr/>
          <a:lstStyle/>
          <a:p>
            <a:r>
              <a:rPr lang="en-US" dirty="0"/>
              <a:t>Rest client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9188F4-9815-47D1-B50B-8C1296B456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91427"/>
            <a:ext cx="12192000" cy="5381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069424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C977B-161B-4ED6-B7E5-F457EA045E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19933"/>
          </a:xfrm>
        </p:spPr>
        <p:txBody>
          <a:bodyPr/>
          <a:lstStyle/>
          <a:p>
            <a:r>
              <a:rPr lang="en-US" dirty="0"/>
              <a:t>GET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E02354-3E57-45CD-98CA-CB67F38E61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22089"/>
            <a:ext cx="12192000" cy="5605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378957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458FA7-61EA-46D1-AC6C-5F0E36E62F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18336"/>
          </a:xfrm>
        </p:spPr>
        <p:txBody>
          <a:bodyPr/>
          <a:lstStyle/>
          <a:p>
            <a:r>
              <a:rPr lang="en-US" dirty="0"/>
              <a:t>POST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3508CC-144A-4CDC-98B1-1FF2CDC6D7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20492"/>
            <a:ext cx="12192000" cy="4065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022311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23285-BB22-49EE-BB4B-6FA0F37187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71937"/>
          </a:xfrm>
        </p:spPr>
        <p:txBody>
          <a:bodyPr/>
          <a:lstStyle/>
          <a:p>
            <a:r>
              <a:rPr lang="en-US"/>
              <a:t>OBSERVE PUT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D131D4-97A7-45B2-B7AE-1AEB0EF2EA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4093"/>
            <a:ext cx="12192000" cy="3773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1915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A8EFF9-D19E-423A-82C1-6CB97C1662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376923"/>
          </a:xfrm>
        </p:spPr>
        <p:txBody>
          <a:bodyPr>
            <a:normAutofit fontScale="90000"/>
          </a:bodyPr>
          <a:lstStyle/>
          <a:p>
            <a:r>
              <a:rPr lang="en-US" dirty="0"/>
              <a:t>Get-help entity Framework - 2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EB7FFBD-8D34-4EE9-8EA8-72E6B0347D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60" y="1079079"/>
            <a:ext cx="3362325" cy="421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967330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35C4CB-AA21-411F-AA21-9D3F7DEDBC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15599"/>
          </a:xfrm>
        </p:spPr>
        <p:txBody>
          <a:bodyPr>
            <a:normAutofit fontScale="90000"/>
          </a:bodyPr>
          <a:lstStyle/>
          <a:p>
            <a:r>
              <a:rPr lang="en-US" dirty="0"/>
              <a:t>put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517684-AFF1-4F86-A34F-FCAB23BC87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51655"/>
            <a:ext cx="12192000" cy="3791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762136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A5E202-FAC9-4A5E-BCF5-2141F3813B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58936"/>
          </a:xfrm>
        </p:spPr>
        <p:txBody>
          <a:bodyPr/>
          <a:lstStyle/>
          <a:p>
            <a:r>
              <a:rPr lang="en-US" dirty="0"/>
              <a:t>DELETE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4268B7-4BD7-4815-A959-1DC31243FF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37" y="1308086"/>
            <a:ext cx="12192000" cy="4241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093280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8447BB-1E03-4A73-96C4-BD4758A993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24593"/>
          </a:xfrm>
        </p:spPr>
        <p:txBody>
          <a:bodyPr>
            <a:normAutofit fontScale="90000"/>
          </a:bodyPr>
          <a:lstStyle/>
          <a:p>
            <a:r>
              <a:rPr lang="en-US" dirty="0"/>
              <a:t>delete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DDFE5E-C837-4C41-A455-638AEE9710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00420"/>
            <a:ext cx="12192000" cy="2121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645889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6A7D1-39AA-41CB-8B7A-D9C7CC866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2453" y="3157779"/>
            <a:ext cx="1452961" cy="422412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ExTRAS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5254666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79A6EF-793D-4205-9A55-31CE09E62C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17597"/>
          </a:xfrm>
        </p:spPr>
        <p:txBody>
          <a:bodyPr>
            <a:normAutofit fontScale="90000"/>
          </a:bodyPr>
          <a:lstStyle/>
          <a:p>
            <a:r>
              <a:rPr lang="en-US" dirty="0"/>
              <a:t>Temporal tables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C59D8D-A071-4D7B-902E-68D49DE490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97244"/>
            <a:ext cx="11198222" cy="5660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568737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2BAD73-7B8A-41DD-B675-58CDB7DFA5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54928"/>
          </a:xfrm>
        </p:spPr>
        <p:txBody>
          <a:bodyPr>
            <a:normAutofit fontScale="90000"/>
          </a:bodyPr>
          <a:lstStyle/>
          <a:p>
            <a:r>
              <a:rPr lang="en-US" dirty="0"/>
              <a:t>dotnet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F4F9A2-EE42-4210-9012-9EC2A627A1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342" y="1218083"/>
            <a:ext cx="12192000" cy="103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325996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8B823-F46B-4514-A74C-E30E554B2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37594"/>
          </a:xfrm>
        </p:spPr>
        <p:txBody>
          <a:bodyPr>
            <a:normAutofit fontScale="90000"/>
          </a:bodyPr>
          <a:lstStyle/>
          <a:p>
            <a:r>
              <a:rPr lang="en-US" dirty="0"/>
              <a:t>Dotnet tool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26B7C5-B4B3-46AA-8392-CB42E3BF80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42" y="1217756"/>
            <a:ext cx="9673539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188684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59FB1D-61A7-4DD6-9CC0-A0427390FE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32608"/>
          </a:xfrm>
        </p:spPr>
        <p:txBody>
          <a:bodyPr/>
          <a:lstStyle/>
          <a:p>
            <a:r>
              <a:rPr lang="en-US" dirty="0"/>
              <a:t>Migration bundle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73D442-B391-457F-8D8A-9BE99AD692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44682"/>
            <a:ext cx="12192000" cy="13946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856E038-7E9C-4B11-93BF-864CEEED7D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076079"/>
            <a:ext cx="11449050" cy="14859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5090A9B-6401-4226-9345-20EBB125AC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03" y="4804136"/>
            <a:ext cx="12192000" cy="393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4063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EF6EA-01A4-48F7-B4BD-3D73366783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19607"/>
          </a:xfrm>
        </p:spPr>
        <p:txBody>
          <a:bodyPr/>
          <a:lstStyle/>
          <a:p>
            <a:r>
              <a:rPr lang="en-US" dirty="0"/>
              <a:t>Get-help entity Framework - 3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27392E-B032-4B8C-9CF8-4FA09F7717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4092"/>
            <a:ext cx="12192000" cy="2470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3777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A6274-DD6E-4DC1-840A-5266DA32C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386600"/>
          </a:xfrm>
        </p:spPr>
        <p:txBody>
          <a:bodyPr>
            <a:normAutofit fontScale="90000"/>
          </a:bodyPr>
          <a:lstStyle/>
          <a:p>
            <a:r>
              <a:rPr lang="en-US" dirty="0"/>
              <a:t>Add in the UI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DD99C3-7B69-4BC9-A49D-CC16796222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46" y="1208868"/>
            <a:ext cx="12192000" cy="5465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5368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712EA-AC06-4E4B-81D7-E2AF8C67F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3764" y="3003654"/>
            <a:ext cx="11029616" cy="564830"/>
          </a:xfrm>
        </p:spPr>
        <p:txBody>
          <a:bodyPr/>
          <a:lstStyle/>
          <a:p>
            <a:r>
              <a:rPr lang="en-US" dirty="0"/>
              <a:t>First Application using EF CORE</a:t>
            </a:r>
          </a:p>
        </p:txBody>
      </p:sp>
    </p:spTree>
    <p:extLst>
      <p:ext uri="{BB962C8B-B14F-4D97-AF65-F5344CB8AC3E}">
        <p14:creationId xmlns:p14="http://schemas.microsoft.com/office/powerpoint/2010/main" val="13502946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5E3377-B279-43A2-9140-D7946B8C8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44719"/>
          </a:xfrm>
        </p:spPr>
        <p:txBody>
          <a:bodyPr>
            <a:normAutofit fontScale="90000"/>
          </a:bodyPr>
          <a:lstStyle/>
          <a:p>
            <a:r>
              <a:rPr lang="en-US" dirty="0"/>
              <a:t>Add migration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42CDE4-F598-4A70-BAFF-9BF6015410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6875"/>
            <a:ext cx="12192000" cy="3648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2157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C69FB4-9ADA-49AF-8C0E-0CDA702259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52468"/>
          </a:xfrm>
        </p:spPr>
        <p:txBody>
          <a:bodyPr>
            <a:normAutofit fontScale="90000"/>
          </a:bodyPr>
          <a:lstStyle/>
          <a:p>
            <a:r>
              <a:rPr lang="en-US" dirty="0"/>
              <a:t>Snapshot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2B005C-B644-46F8-B937-7622F864CE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085116"/>
            <a:ext cx="12106759" cy="360288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5579255-4BE0-478B-BA94-6666D449FC27}"/>
              </a:ext>
            </a:extLst>
          </p:cNvPr>
          <p:cNvSpPr txBox="1"/>
          <p:nvPr/>
        </p:nvSpPr>
        <p:spPr>
          <a:xfrm>
            <a:off x="50370" y="4928461"/>
            <a:ext cx="8165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snapshot is used to determine how to migrate from one model version to next.</a:t>
            </a:r>
          </a:p>
        </p:txBody>
      </p:sp>
    </p:spTree>
    <p:extLst>
      <p:ext uri="{BB962C8B-B14F-4D97-AF65-F5344CB8AC3E}">
        <p14:creationId xmlns:p14="http://schemas.microsoft.com/office/powerpoint/2010/main" val="21028799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4E4B85-F26B-419B-A282-B7BBAAE1A7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24267"/>
          </a:xfrm>
        </p:spPr>
        <p:txBody>
          <a:bodyPr/>
          <a:lstStyle/>
          <a:p>
            <a:r>
              <a:rPr lang="en-US" dirty="0"/>
              <a:t>Migration code - Identity column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98E74B-A27C-4BE8-BC63-23986159F4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04" y="1226423"/>
            <a:ext cx="12108215" cy="2279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7716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08E1D-48B8-4BBE-AE4D-11785DFCAE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33260"/>
          </a:xfrm>
        </p:spPr>
        <p:txBody>
          <a:bodyPr>
            <a:normAutofit fontScale="90000"/>
          </a:bodyPr>
          <a:lstStyle/>
          <a:p>
            <a:r>
              <a:rPr lang="en-US" dirty="0"/>
              <a:t>Migration code - constraints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90934C-E521-49B3-B529-314F33114F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42" y="1282760"/>
            <a:ext cx="12192000" cy="32026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6DF5F28-E503-4A89-AC2C-EC4FF6C96B6B}"/>
              </a:ext>
            </a:extLst>
          </p:cNvPr>
          <p:cNvSpPr txBox="1"/>
          <p:nvPr/>
        </p:nvSpPr>
        <p:spPr>
          <a:xfrm>
            <a:off x="255685" y="4905691"/>
            <a:ext cx="4507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EF Core recognized one to many relationship</a:t>
            </a:r>
          </a:p>
        </p:txBody>
      </p:sp>
    </p:spTree>
    <p:extLst>
      <p:ext uri="{BB962C8B-B14F-4D97-AF65-F5344CB8AC3E}">
        <p14:creationId xmlns:p14="http://schemas.microsoft.com/office/powerpoint/2010/main" val="37218142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C0C96-DFCB-4C1B-857E-217DD94774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37594"/>
          </a:xfrm>
        </p:spPr>
        <p:txBody>
          <a:bodyPr>
            <a:normAutofit fontScale="90000"/>
          </a:bodyPr>
          <a:lstStyle/>
          <a:p>
            <a:r>
              <a:rPr lang="en-US" dirty="0"/>
              <a:t>Migration code - index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5B419A-78A7-4E44-9182-6BECFCBA70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96414"/>
            <a:ext cx="11573856" cy="484068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247471F-AB53-4492-BD08-B9727F52C8AF}"/>
              </a:ext>
            </a:extLst>
          </p:cNvPr>
          <p:cNvSpPr txBox="1"/>
          <p:nvPr/>
        </p:nvSpPr>
        <p:spPr>
          <a:xfrm>
            <a:off x="112674" y="6114779"/>
            <a:ext cx="5638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Create index for foreign key that discovers on the model.</a:t>
            </a:r>
          </a:p>
        </p:txBody>
      </p:sp>
    </p:spTree>
    <p:extLst>
      <p:ext uri="{BB962C8B-B14F-4D97-AF65-F5344CB8AC3E}">
        <p14:creationId xmlns:p14="http://schemas.microsoft.com/office/powerpoint/2010/main" val="42420753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86AD8E-2DD1-4097-A5B6-FC21D0F3ED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50595"/>
          </a:xfrm>
        </p:spPr>
        <p:txBody>
          <a:bodyPr>
            <a:normAutofit fontScale="90000"/>
          </a:bodyPr>
          <a:lstStyle/>
          <a:p>
            <a:r>
              <a:rPr lang="en-US" dirty="0"/>
              <a:t>Script migration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8570B1-245A-4BD4-B5C3-3D069D8B6F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52752"/>
            <a:ext cx="10159663" cy="5705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4554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BBEE7-6BB1-4416-ADCC-11B8003ED0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93931"/>
          </a:xfrm>
        </p:spPr>
        <p:txBody>
          <a:bodyPr>
            <a:normAutofit fontScale="90000"/>
          </a:bodyPr>
          <a:lstStyle/>
          <a:p>
            <a:r>
              <a:rPr lang="en-US" dirty="0"/>
              <a:t>Update-database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DC9CDB-D80B-41C4-AA00-36A0B4D43E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96088"/>
            <a:ext cx="11450758" cy="5661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6128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25743-3801-4923-9B4D-EBF03080CA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89598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ReverSe</a:t>
            </a:r>
            <a:r>
              <a:rPr lang="en-US" dirty="0"/>
              <a:t> engineer an existing database - 1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9F22B3-EB93-4260-9379-93430639E39B}"/>
              </a:ext>
            </a:extLst>
          </p:cNvPr>
          <p:cNvSpPr txBox="1"/>
          <p:nvPr/>
        </p:nvSpPr>
        <p:spPr>
          <a:xfrm>
            <a:off x="368360" y="1412769"/>
            <a:ext cx="8299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https://cmatskas.com/ef-core-migrations-with-existing-database-schema-and-data/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028B07-A27E-49EF-B178-0161F5F747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4007" y="1766555"/>
            <a:ext cx="12192000" cy="3678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5646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25743-3801-4923-9B4D-EBF03080CA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89598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ReverSe</a:t>
            </a:r>
            <a:r>
              <a:rPr lang="en-US" dirty="0"/>
              <a:t> engineer an existing database - 2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9F22B3-EB93-4260-9379-93430639E39B}"/>
              </a:ext>
            </a:extLst>
          </p:cNvPr>
          <p:cNvSpPr txBox="1"/>
          <p:nvPr/>
        </p:nvSpPr>
        <p:spPr>
          <a:xfrm>
            <a:off x="368360" y="1412769"/>
            <a:ext cx="8299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https://cmatskas.com/ef-core-migrations-with-existing-database-schema-and-data/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028B07-A27E-49EF-B178-0161F5F747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4007" y="1766555"/>
            <a:ext cx="12192000" cy="3678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9381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E6A98-03C0-4394-B006-227F36E4F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85264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ReverSe</a:t>
            </a:r>
            <a:r>
              <a:rPr lang="en-US" dirty="0"/>
              <a:t> engineer an existing database - 3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0EB04F-E68E-4602-9A1F-B67F2643B0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46053"/>
            <a:ext cx="12192000" cy="568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8056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6248A-09B7-4FEE-9B97-E3B73580F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17597"/>
          </a:xfrm>
        </p:spPr>
        <p:txBody>
          <a:bodyPr>
            <a:normAutofit fontScale="90000"/>
          </a:bodyPr>
          <a:lstStyle/>
          <a:p>
            <a:r>
              <a:rPr lang="en-US" dirty="0"/>
              <a:t>Blank solution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503B9C-FC08-45FA-BB7E-E0B7383D12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19753"/>
            <a:ext cx="11281438" cy="5401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8524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145E9-5B59-4F8B-89E5-B473DE7BB3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80604"/>
          </a:xfrm>
        </p:spPr>
        <p:txBody>
          <a:bodyPr/>
          <a:lstStyle/>
          <a:p>
            <a:r>
              <a:rPr lang="en-US" dirty="0"/>
              <a:t>EF Core 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83EF78-45CD-4704-B2C9-C77156C1B3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367" y="1397346"/>
            <a:ext cx="4876800" cy="3352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BF08462-6B81-4061-BF4A-F0096887D3CB}"/>
              </a:ext>
            </a:extLst>
          </p:cNvPr>
          <p:cNvSpPr txBox="1"/>
          <p:nvPr/>
        </p:nvSpPr>
        <p:spPr>
          <a:xfrm>
            <a:off x="459367" y="4988560"/>
            <a:ext cx="8316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EF Core 6 scaffolding  now defaults to creating singular names for the entity classes.</a:t>
            </a:r>
          </a:p>
        </p:txBody>
      </p:sp>
    </p:spTree>
    <p:extLst>
      <p:ext uri="{BB962C8B-B14F-4D97-AF65-F5344CB8AC3E}">
        <p14:creationId xmlns:p14="http://schemas.microsoft.com/office/powerpoint/2010/main" val="24871128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4A316-9C44-46C3-B8E3-66F9D4EECE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3206" y="3246894"/>
            <a:ext cx="6315554" cy="550273"/>
          </a:xfrm>
        </p:spPr>
        <p:txBody>
          <a:bodyPr/>
          <a:lstStyle/>
          <a:p>
            <a:r>
              <a:rPr lang="en-US" dirty="0"/>
              <a:t>Defining relationships in model</a:t>
            </a:r>
          </a:p>
        </p:txBody>
      </p:sp>
    </p:spTree>
    <p:extLst>
      <p:ext uri="{BB962C8B-B14F-4D97-AF65-F5344CB8AC3E}">
        <p14:creationId xmlns:p14="http://schemas.microsoft.com/office/powerpoint/2010/main" val="23148076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5E15E5-A10C-4967-BD2A-1D149A5FD9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33260"/>
          </a:xfrm>
        </p:spPr>
        <p:txBody>
          <a:bodyPr>
            <a:normAutofit fontScale="90000"/>
          </a:bodyPr>
          <a:lstStyle/>
          <a:p>
            <a:r>
              <a:rPr lang="en-US" dirty="0"/>
              <a:t>One to Many relationship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6934B9-DDF3-40F5-A8CC-4FEFA9A7A3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35416"/>
            <a:ext cx="12192000" cy="494637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9F446E5-FA0F-42F3-88D4-A4118DA7AA28}"/>
              </a:ext>
            </a:extLst>
          </p:cNvPr>
          <p:cNvSpPr txBox="1"/>
          <p:nvPr/>
        </p:nvSpPr>
        <p:spPr>
          <a:xfrm>
            <a:off x="47671" y="6240455"/>
            <a:ext cx="6197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EF Core will also recognize Collection&lt;T&gt; and Enumerable&lt;T&gt;</a:t>
            </a:r>
          </a:p>
        </p:txBody>
      </p:sp>
    </p:spTree>
    <p:extLst>
      <p:ext uri="{BB962C8B-B14F-4D97-AF65-F5344CB8AC3E}">
        <p14:creationId xmlns:p14="http://schemas.microsoft.com/office/powerpoint/2010/main" val="4656967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A68E3-9C20-4D3E-8B14-CA4024927D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28600"/>
          </a:xfrm>
        </p:spPr>
        <p:txBody>
          <a:bodyPr/>
          <a:lstStyle/>
          <a:p>
            <a:r>
              <a:rPr lang="en-US" dirty="0"/>
              <a:t>1: * :Relation Type 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C52BD4-FA61-4326-83C1-7E2B3CFAED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0756"/>
            <a:ext cx="12192000" cy="5022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2694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93E81C-4C49-4C13-910F-F4E8C97D49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24593"/>
          </a:xfrm>
        </p:spPr>
        <p:txBody>
          <a:bodyPr>
            <a:normAutofit fontScale="90000"/>
          </a:bodyPr>
          <a:lstStyle/>
          <a:p>
            <a:r>
              <a:rPr lang="en-US" dirty="0"/>
              <a:t>1: * Relation Type 1 - 1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151288-E28C-432E-9873-64E12F673C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26749"/>
            <a:ext cx="12192000" cy="5455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9168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93E81C-4C49-4C13-910F-F4E8C97D49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24593"/>
          </a:xfrm>
        </p:spPr>
        <p:txBody>
          <a:bodyPr>
            <a:normAutofit fontScale="90000"/>
          </a:bodyPr>
          <a:lstStyle/>
          <a:p>
            <a:r>
              <a:rPr lang="en-US" dirty="0"/>
              <a:t>1: * Relation Type 1 - 2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3421C3-DCBE-49B4-9A6B-BA92182FF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81006"/>
            <a:ext cx="9899374" cy="5776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9853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C61ACB-3093-46EA-A6F5-65507BE2B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33834"/>
          </a:xfrm>
        </p:spPr>
        <p:txBody>
          <a:bodyPr/>
          <a:lstStyle/>
          <a:p>
            <a:r>
              <a:rPr lang="en-US" dirty="0"/>
              <a:t>1: * CONSTRAINTS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FE6E37-3C9C-4F67-828B-D4BCB4EB5B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05" y="1367724"/>
            <a:ext cx="4091369" cy="5517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4875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C61ACB-3093-46EA-A6F5-65507BE2B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33834"/>
          </a:xfrm>
        </p:spPr>
        <p:txBody>
          <a:bodyPr/>
          <a:lstStyle/>
          <a:p>
            <a:r>
              <a:rPr lang="en-US" dirty="0"/>
              <a:t>1: * CONSTRAINTS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6D09EF-2C68-4406-BD5A-5E1AEBF620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81746"/>
            <a:ext cx="11612588" cy="5676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57719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7F5B6-DC9A-496C-9470-871D9475FB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64091"/>
          </a:xfrm>
        </p:spPr>
        <p:txBody>
          <a:bodyPr>
            <a:normAutofit fontScale="90000"/>
          </a:bodyPr>
          <a:lstStyle/>
          <a:p>
            <a:r>
              <a:rPr lang="en-US" dirty="0"/>
              <a:t>1: * Relation type 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6774B5-D834-4A19-B95B-912DDB0DCB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9500"/>
            <a:ext cx="12192000" cy="486844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F36E466-5582-41B8-A42A-8DD10D9379D5}"/>
              </a:ext>
            </a:extLst>
          </p:cNvPr>
          <p:cNvSpPr txBox="1"/>
          <p:nvPr/>
        </p:nvSpPr>
        <p:spPr>
          <a:xfrm>
            <a:off x="402956" y="6427922"/>
            <a:ext cx="6915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Samurai can be null and therefore a quote can exist without Samurai.</a:t>
            </a:r>
          </a:p>
        </p:txBody>
      </p:sp>
    </p:spTree>
    <p:extLst>
      <p:ext uri="{BB962C8B-B14F-4D97-AF65-F5344CB8AC3E}">
        <p14:creationId xmlns:p14="http://schemas.microsoft.com/office/powerpoint/2010/main" val="55099728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5BD34-C932-432A-A9B7-438370CC26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378851"/>
          </a:xfrm>
        </p:spPr>
        <p:txBody>
          <a:bodyPr>
            <a:normAutofit fontScale="90000"/>
          </a:bodyPr>
          <a:lstStyle/>
          <a:p>
            <a:r>
              <a:rPr lang="en-US" dirty="0"/>
              <a:t>1: * Relation type 2 - 1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4DDCA3-2624-445C-B1D5-70981CDA11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71" y="1081007"/>
            <a:ext cx="12192000" cy="5295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0839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421F3-F592-4000-B070-C81A67ED61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65569"/>
          </a:xfrm>
        </p:spPr>
        <p:txBody>
          <a:bodyPr/>
          <a:lstStyle/>
          <a:p>
            <a:r>
              <a:rPr lang="en-US" dirty="0"/>
              <a:t>Create domain classes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4A2094-8C22-443A-8CE5-8CB239E7BA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22" y="1483962"/>
            <a:ext cx="11263139" cy="4781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95918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5BD34-C932-432A-A9B7-438370CC26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378851"/>
          </a:xfrm>
        </p:spPr>
        <p:txBody>
          <a:bodyPr>
            <a:normAutofit fontScale="90000"/>
          </a:bodyPr>
          <a:lstStyle/>
          <a:p>
            <a:r>
              <a:rPr lang="en-US" dirty="0"/>
              <a:t>1: * Relation type 2 - 2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3F556C4-BA82-4641-9F9C-DF04469D67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12002"/>
            <a:ext cx="11454794" cy="5745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18077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FB93F4-7B1C-48F1-A7EC-2E77BF65AA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15599"/>
          </a:xfrm>
        </p:spPr>
        <p:txBody>
          <a:bodyPr>
            <a:normAutofit fontScale="90000"/>
          </a:bodyPr>
          <a:lstStyle/>
          <a:p>
            <a:r>
              <a:rPr lang="en-US" dirty="0"/>
              <a:t>1: * Constraints 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8701AE-9DD0-423B-9729-80F1B9AC0E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95761"/>
            <a:ext cx="4509111" cy="5562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9427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FB93F4-7B1C-48F1-A7EC-2E77BF65AA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15599"/>
          </a:xfrm>
        </p:spPr>
        <p:txBody>
          <a:bodyPr>
            <a:normAutofit fontScale="90000"/>
          </a:bodyPr>
          <a:lstStyle/>
          <a:p>
            <a:r>
              <a:rPr lang="en-US" dirty="0"/>
              <a:t>1: * Constraints 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CED7174-B128-4A87-ADBE-B88EB03DDC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7755"/>
            <a:ext cx="11641491" cy="5692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44932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96937-E2DA-4F6B-9143-CE0838197C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15926"/>
          </a:xfrm>
        </p:spPr>
        <p:txBody>
          <a:bodyPr>
            <a:normAutofit fontScale="90000"/>
          </a:bodyPr>
          <a:lstStyle/>
          <a:p>
            <a:r>
              <a:rPr lang="en-US" dirty="0"/>
              <a:t>1: * Relation type 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8B80BB-558A-42A6-B5B8-3C3EEE1488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2245"/>
            <a:ext cx="12192000" cy="5883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8627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A1402-CDCE-4CD4-A661-E183F52711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24267"/>
          </a:xfrm>
        </p:spPr>
        <p:txBody>
          <a:bodyPr/>
          <a:lstStyle/>
          <a:p>
            <a:r>
              <a:rPr lang="en-US" dirty="0"/>
              <a:t>1: * CONSTRIANTS -1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219E26-A551-4354-A978-6BDCA8D4DE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3767"/>
            <a:ext cx="3990975" cy="5341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46476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A1402-CDCE-4CD4-A661-E183F52711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24267"/>
          </a:xfrm>
        </p:spPr>
        <p:txBody>
          <a:bodyPr/>
          <a:lstStyle/>
          <a:p>
            <a:r>
              <a:rPr lang="en-US" dirty="0"/>
              <a:t>1: * CONSTRIANTS -2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92D940-E97B-4F4B-ACBF-2281DE5BAA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71" y="1226422"/>
            <a:ext cx="12192000" cy="5588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55309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FD962-6DEB-40E6-93A3-23494248B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398591"/>
          </a:xfrm>
        </p:spPr>
        <p:txBody>
          <a:bodyPr>
            <a:normAutofit fontScale="90000"/>
          </a:bodyPr>
          <a:lstStyle/>
          <a:p>
            <a:r>
              <a:rPr lang="en-US" dirty="0"/>
              <a:t>1: * Relation TYPE 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4830BF-9279-48CB-B644-B141FE545E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89257"/>
            <a:ext cx="12192000" cy="484351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182EA41-6E14-4343-8346-C32AF33EC334}"/>
              </a:ext>
            </a:extLst>
          </p:cNvPr>
          <p:cNvSpPr txBox="1"/>
          <p:nvPr/>
        </p:nvSpPr>
        <p:spPr>
          <a:xfrm>
            <a:off x="52004" y="6210119"/>
            <a:ext cx="75130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 is not nullable by default.  Therefore a quote can’t exist without Samurai.</a:t>
            </a:r>
          </a:p>
        </p:txBody>
      </p:sp>
    </p:spTree>
    <p:extLst>
      <p:ext uri="{BB962C8B-B14F-4D97-AF65-F5344CB8AC3E}">
        <p14:creationId xmlns:p14="http://schemas.microsoft.com/office/powerpoint/2010/main" val="351129829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372AE8-61C6-422D-ACED-1192B9720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59262"/>
          </a:xfrm>
        </p:spPr>
        <p:txBody>
          <a:bodyPr>
            <a:normAutofit fontScale="90000"/>
          </a:bodyPr>
          <a:lstStyle/>
          <a:p>
            <a:r>
              <a:rPr lang="en-US" dirty="0"/>
              <a:t>1: * Relation TYPE 4-1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7425F6-6543-49B6-AFAD-DA464175DC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13136"/>
            <a:ext cx="12192000" cy="4631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53010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77B572-62C2-4938-9A41-6A148EF827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84938"/>
          </a:xfrm>
        </p:spPr>
        <p:txBody>
          <a:bodyPr/>
          <a:lstStyle/>
          <a:p>
            <a:r>
              <a:rPr lang="en-US" dirty="0"/>
              <a:t>1: * Relation TYPE 4-2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F22975-18EC-459E-9AEE-E5C5FD5AA3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3336" y="1200908"/>
            <a:ext cx="12192000" cy="5366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34359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5F7ACD-0441-471F-B9FE-C6A18EBC9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02272"/>
          </a:xfrm>
        </p:spPr>
        <p:txBody>
          <a:bodyPr/>
          <a:lstStyle/>
          <a:p>
            <a:r>
              <a:rPr lang="en-US" dirty="0"/>
              <a:t>1: * Constraints - 1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F7BC71-8A29-4AF9-AF80-BA2A094571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819" y="1460439"/>
            <a:ext cx="4895850" cy="531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1234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306F9C-DF38-47C4-B348-3063C2470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98963"/>
          </a:xfrm>
        </p:spPr>
        <p:txBody>
          <a:bodyPr>
            <a:normAutofit fontScale="90000"/>
          </a:bodyPr>
          <a:lstStyle/>
          <a:p>
            <a:r>
              <a:rPr lang="en-US" dirty="0"/>
              <a:t>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5BF992-D43E-4659-A4CD-9718BB7496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8610"/>
            <a:ext cx="11334750" cy="5579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46595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5F7ACD-0441-471F-B9FE-C6A18EBC9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02272"/>
          </a:xfrm>
        </p:spPr>
        <p:txBody>
          <a:bodyPr/>
          <a:lstStyle/>
          <a:p>
            <a:r>
              <a:rPr lang="en-US" dirty="0"/>
              <a:t>1: * Constraints - 2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6E1ED4-4D54-435A-B7D1-4DB6E8E24B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2115"/>
            <a:ext cx="11687267" cy="5625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17701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62183-2113-4B04-8336-E9BFAD8374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60217"/>
          </a:xfrm>
        </p:spPr>
        <p:txBody>
          <a:bodyPr>
            <a:normAutofit fontScale="90000"/>
          </a:bodyPr>
          <a:lstStyle/>
          <a:p>
            <a:r>
              <a:rPr lang="en-US" dirty="0"/>
              <a:t>Many to many with skip navigations - 1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D2718C-3BA9-4F42-85D9-EFC8C99A90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7741"/>
            <a:ext cx="12192000" cy="29538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2C7F047-F212-427A-AD74-290851A378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69" y="4125633"/>
            <a:ext cx="12192000" cy="2754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15790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62183-2113-4B04-8336-E9BFAD8374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60217"/>
          </a:xfrm>
        </p:spPr>
        <p:txBody>
          <a:bodyPr>
            <a:normAutofit fontScale="90000"/>
          </a:bodyPr>
          <a:lstStyle/>
          <a:p>
            <a:r>
              <a:rPr lang="en-US" dirty="0"/>
              <a:t>Many to many with skip navigations - 2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3A6B4C-E08F-4224-885E-6AEE6F03F807}"/>
              </a:ext>
            </a:extLst>
          </p:cNvPr>
          <p:cNvSpPr txBox="1"/>
          <p:nvPr/>
        </p:nvSpPr>
        <p:spPr>
          <a:xfrm>
            <a:off x="92996" y="1247613"/>
            <a:ext cx="6842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Under the covers, database will have join table called </a:t>
            </a:r>
            <a:r>
              <a:rPr lang="en-US" dirty="0" err="1"/>
              <a:t>BattelSamurai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4124600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7411B7-EE1F-46E7-A9CC-E8648DF564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89598"/>
          </a:xfrm>
        </p:spPr>
        <p:txBody>
          <a:bodyPr>
            <a:normAutofit fontScale="90000"/>
          </a:bodyPr>
          <a:lstStyle/>
          <a:p>
            <a:r>
              <a:rPr lang="en-US" dirty="0"/>
              <a:t>Add Battle context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D19EF6-A234-4C5E-AD8A-81A2539AC4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8413"/>
            <a:ext cx="12192000" cy="332197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A3C690E-1E41-404D-873B-D68AF76911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812292"/>
            <a:ext cx="7362825" cy="180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8405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0A2D75-9726-4B13-9696-23079BB874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07258"/>
          </a:xfrm>
        </p:spPr>
        <p:txBody>
          <a:bodyPr>
            <a:normAutofit fontScale="90000"/>
          </a:bodyPr>
          <a:lstStyle/>
          <a:p>
            <a:r>
              <a:rPr lang="en-US" dirty="0"/>
              <a:t>Many to many with skip navigations </a:t>
            </a:r>
            <a:r>
              <a:rPr lang="en-US"/>
              <a:t>- Constraints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3D83F5-B596-4593-A484-B4613498FE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4419"/>
            <a:ext cx="8491969" cy="571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64872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ABA178-CB43-41BD-B619-92E19114C6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64091"/>
          </a:xfrm>
        </p:spPr>
        <p:txBody>
          <a:bodyPr>
            <a:normAutofit fontScale="90000"/>
          </a:bodyPr>
          <a:lstStyle/>
          <a:p>
            <a:r>
              <a:rPr lang="en-US" dirty="0"/>
              <a:t>EF CORE – MANY TO MANY RELATIONSHIPS – More details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6443A9-12DB-4E27-BE6D-F38CBD2CFF72}"/>
              </a:ext>
            </a:extLst>
          </p:cNvPr>
          <p:cNvSpPr txBox="1"/>
          <p:nvPr/>
        </p:nvSpPr>
        <p:spPr>
          <a:xfrm>
            <a:off x="453325" y="1387098"/>
            <a:ext cx="8297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https://www.codemag.com/Article/2010042/EF-Core-5-Building-on-the-Foundation</a:t>
            </a:r>
          </a:p>
        </p:txBody>
      </p:sp>
    </p:spTree>
    <p:extLst>
      <p:ext uri="{BB962C8B-B14F-4D97-AF65-F5344CB8AC3E}">
        <p14:creationId xmlns:p14="http://schemas.microsoft.com/office/powerpoint/2010/main" val="362066129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E56ECA-E257-491E-BCB3-C272D2126E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372589"/>
          </a:xfrm>
        </p:spPr>
        <p:txBody>
          <a:bodyPr>
            <a:normAutofit fontScale="90000"/>
          </a:bodyPr>
          <a:lstStyle/>
          <a:p>
            <a:r>
              <a:rPr lang="en-US" dirty="0"/>
              <a:t>PAYLOAD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EDB618-FB12-4F48-904A-59401AB096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8600"/>
            <a:ext cx="10582275" cy="54483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AE6CF97-1E47-4789-88E1-27D06B993F0F}"/>
              </a:ext>
            </a:extLst>
          </p:cNvPr>
          <p:cNvSpPr txBox="1"/>
          <p:nvPr/>
        </p:nvSpPr>
        <p:spPr>
          <a:xfrm>
            <a:off x="53320" y="6436900"/>
            <a:ext cx="6042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Need to configure the </a:t>
            </a:r>
            <a:r>
              <a:rPr lang="en-US" dirty="0" err="1"/>
              <a:t>dbcontext</a:t>
            </a:r>
            <a:r>
              <a:rPr lang="en-US" dirty="0"/>
              <a:t> to understand this mapping.</a:t>
            </a:r>
          </a:p>
        </p:txBody>
      </p:sp>
    </p:spTree>
    <p:extLst>
      <p:ext uri="{BB962C8B-B14F-4D97-AF65-F5344CB8AC3E}">
        <p14:creationId xmlns:p14="http://schemas.microsoft.com/office/powerpoint/2010/main" val="332825095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FFC1C-A619-4202-9D97-082295D2F0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19933"/>
          </a:xfrm>
        </p:spPr>
        <p:txBody>
          <a:bodyPr/>
          <a:lstStyle/>
          <a:p>
            <a:r>
              <a:rPr lang="en-US" dirty="0"/>
              <a:t>Configure many to many with payload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03EA1B-1485-422E-B940-286691777F8D}"/>
              </a:ext>
            </a:extLst>
          </p:cNvPr>
          <p:cNvSpPr txBox="1"/>
          <p:nvPr/>
        </p:nvSpPr>
        <p:spPr>
          <a:xfrm>
            <a:off x="497840" y="1363239"/>
            <a:ext cx="787972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Express *:*  using </a:t>
            </a:r>
            <a:r>
              <a:rPr lang="en-US" dirty="0" err="1"/>
              <a:t>HasMany</a:t>
            </a:r>
            <a:r>
              <a:rPr lang="en-US" dirty="0"/>
              <a:t>/With Many</a:t>
            </a:r>
          </a:p>
          <a:p>
            <a:r>
              <a:rPr lang="en-US" dirty="0"/>
              <a:t>End #1 HAS MANY END #2s vis the list navigation property.</a:t>
            </a:r>
          </a:p>
          <a:p>
            <a:r>
              <a:rPr lang="en-US" dirty="0"/>
              <a:t>That other end also is WITH MANY of End1, represented  by the E1 list property.</a:t>
            </a:r>
          </a:p>
          <a:p>
            <a:r>
              <a:rPr lang="en-US" dirty="0"/>
              <a:t>Start with either end. There is no difference,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A7A29A-16BC-426E-A7F6-A6BAF53047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42436"/>
            <a:ext cx="12192000" cy="3184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73069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6CCD1A-E3A9-4EC5-8798-D7668B4F7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11266"/>
          </a:xfrm>
        </p:spPr>
        <p:txBody>
          <a:bodyPr>
            <a:normAutofit fontScale="90000"/>
          </a:bodyPr>
          <a:lstStyle/>
          <a:p>
            <a:r>
              <a:rPr lang="en-US" dirty="0"/>
              <a:t>Add migration - 1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E1ED19-1EFB-4103-AFB2-0D0D37CC2F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80" y="1256217"/>
            <a:ext cx="1129665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14586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6CCD1A-E3A9-4EC5-8798-D7668B4F7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11266"/>
          </a:xfrm>
        </p:spPr>
        <p:txBody>
          <a:bodyPr>
            <a:normAutofit fontScale="90000"/>
          </a:bodyPr>
          <a:lstStyle/>
          <a:p>
            <a:r>
              <a:rPr lang="en-US" dirty="0"/>
              <a:t>Add migration - 2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9015FC0-F9BA-4961-82CB-0E8ADFB7D8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3422"/>
            <a:ext cx="11313671" cy="45248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1BBA728-5F4C-41F3-B9DB-9809470E8C6B}"/>
              </a:ext>
            </a:extLst>
          </p:cNvPr>
          <p:cNvSpPr txBox="1"/>
          <p:nvPr/>
        </p:nvSpPr>
        <p:spPr>
          <a:xfrm>
            <a:off x="178230" y="5971178"/>
            <a:ext cx="66386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modelBuilder.Entity</a:t>
            </a:r>
            <a:r>
              <a:rPr lang="en-US" dirty="0"/>
              <a:t>&lt;</a:t>
            </a:r>
            <a:r>
              <a:rPr lang="en-US" dirty="0" err="1"/>
              <a:t>BattleSamurai</a:t>
            </a:r>
            <a:r>
              <a:rPr lang="en-US" dirty="0"/>
              <a:t>&gt;()</a:t>
            </a:r>
          </a:p>
          <a:p>
            <a:r>
              <a:rPr lang="en-US" dirty="0"/>
              <a:t>     .Property(bs =&gt; </a:t>
            </a:r>
            <a:r>
              <a:rPr lang="en-US" dirty="0" err="1"/>
              <a:t>bs.SamuraiId</a:t>
            </a:r>
            <a:r>
              <a:rPr lang="en-US" dirty="0"/>
              <a:t>).</a:t>
            </a:r>
            <a:r>
              <a:rPr lang="en-US" dirty="0" err="1"/>
              <a:t>HasColumnName</a:t>
            </a:r>
            <a:r>
              <a:rPr lang="en-US" dirty="0"/>
              <a:t>(“</a:t>
            </a:r>
            <a:r>
              <a:rPr lang="en-US" dirty="0" err="1"/>
              <a:t>SamuraisId</a:t>
            </a:r>
            <a:r>
              <a:rPr lang="en-US" dirty="0"/>
              <a:t>”);</a:t>
            </a:r>
          </a:p>
        </p:txBody>
      </p:sp>
    </p:spTree>
    <p:extLst>
      <p:ext uri="{BB962C8B-B14F-4D97-AF65-F5344CB8AC3E}">
        <p14:creationId xmlns:p14="http://schemas.microsoft.com/office/powerpoint/2010/main" val="13538183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1F0851-15EF-43EF-A095-8D6ECD4636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10586"/>
          </a:xfrm>
        </p:spPr>
        <p:txBody>
          <a:bodyPr>
            <a:normAutofit fontScale="90000"/>
          </a:bodyPr>
          <a:lstStyle/>
          <a:p>
            <a:r>
              <a:rPr lang="en-US" dirty="0"/>
              <a:t>UI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2DECD6-880E-4C48-AAFD-221C74BBBC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2741"/>
            <a:ext cx="11246898" cy="5691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94857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6CCD1A-E3A9-4EC5-8798-D7668B4F7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11266"/>
          </a:xfrm>
        </p:spPr>
        <p:txBody>
          <a:bodyPr>
            <a:normAutofit fontScale="90000"/>
          </a:bodyPr>
          <a:lstStyle/>
          <a:p>
            <a:r>
              <a:rPr lang="en-US" dirty="0"/>
              <a:t>Add migration - 3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993827-B9D3-4377-B8F4-841296A5B8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7122" y="1213422"/>
            <a:ext cx="12192000" cy="2818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42780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6CCD1A-E3A9-4EC5-8798-D7668B4F7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11266"/>
          </a:xfrm>
        </p:spPr>
        <p:txBody>
          <a:bodyPr>
            <a:normAutofit fontScale="90000"/>
          </a:bodyPr>
          <a:lstStyle/>
          <a:p>
            <a:r>
              <a:rPr lang="en-US" dirty="0"/>
              <a:t>Add migration - 4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32BCC36-7779-4DD0-B114-A8A1A1B5B6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44" y="1145911"/>
            <a:ext cx="12192000" cy="5589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79543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072F00-E3BD-4063-9F46-0C1719D484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45458"/>
          </a:xfrm>
        </p:spPr>
        <p:txBody>
          <a:bodyPr/>
          <a:lstStyle/>
          <a:p>
            <a:r>
              <a:rPr lang="en-US" dirty="0"/>
              <a:t>Fluent – Override with  </a:t>
            </a:r>
            <a:r>
              <a:rPr lang="en-US" dirty="0" err="1"/>
              <a:t>totablemapping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6A9E2ED-CAB1-47C8-9D26-AA50BA8955B8}"/>
              </a:ext>
            </a:extLst>
          </p:cNvPr>
          <p:cNvSpPr txBox="1"/>
          <p:nvPr/>
        </p:nvSpPr>
        <p:spPr>
          <a:xfrm>
            <a:off x="313840" y="1247614"/>
            <a:ext cx="28217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modelBuilder</a:t>
            </a:r>
            <a:endParaRPr lang="en-US" dirty="0"/>
          </a:p>
          <a:p>
            <a:r>
              <a:rPr lang="en-US" dirty="0"/>
              <a:t>.Entity&lt;</a:t>
            </a:r>
            <a:r>
              <a:rPr lang="en-US" dirty="0" err="1"/>
              <a:t>BattleParticipant</a:t>
            </a:r>
            <a:r>
              <a:rPr lang="en-US" dirty="0"/>
              <a:t>&gt;()</a:t>
            </a:r>
          </a:p>
          <a:p>
            <a:r>
              <a:rPr lang="en-US" dirty="0"/>
              <a:t>.</a:t>
            </a:r>
            <a:r>
              <a:rPr lang="en-US" dirty="0" err="1"/>
              <a:t>ToTable</a:t>
            </a:r>
            <a:r>
              <a:rPr lang="en-US" dirty="0"/>
              <a:t>(“</a:t>
            </a:r>
            <a:r>
              <a:rPr lang="en-US" dirty="0" err="1"/>
              <a:t>BattleSamurai</a:t>
            </a:r>
            <a:r>
              <a:rPr lang="en-US" dirty="0"/>
              <a:t>”);</a:t>
            </a:r>
          </a:p>
        </p:txBody>
      </p:sp>
    </p:spTree>
    <p:extLst>
      <p:ext uri="{BB962C8B-B14F-4D97-AF65-F5344CB8AC3E}">
        <p14:creationId xmlns:p14="http://schemas.microsoft.com/office/powerpoint/2010/main" val="99097463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4D706A-7C4A-4142-807F-7496CE367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02837"/>
          </a:xfrm>
        </p:spPr>
        <p:txBody>
          <a:bodyPr>
            <a:normAutofit fontScale="90000"/>
          </a:bodyPr>
          <a:lstStyle/>
          <a:p>
            <a:r>
              <a:rPr lang="en-US" dirty="0"/>
              <a:t>Get-migration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7D5EB9-B639-47AD-923D-BBD5CF2C71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29" y="1173834"/>
            <a:ext cx="10829925" cy="29527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F35C31F-5D04-40F1-B1B3-90EBFE85659A}"/>
              </a:ext>
            </a:extLst>
          </p:cNvPr>
          <p:cNvSpPr txBox="1"/>
          <p:nvPr/>
        </p:nvSpPr>
        <p:spPr>
          <a:xfrm>
            <a:off x="0" y="4126584"/>
            <a:ext cx="5465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equivalent command is dotnet “</a:t>
            </a:r>
            <a:r>
              <a:rPr lang="en-US" dirty="0" err="1"/>
              <a:t>ef</a:t>
            </a:r>
            <a:r>
              <a:rPr lang="en-US" dirty="0"/>
              <a:t> migrations list”.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4EC9283-4770-4433-8FB4-433DE092BF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457700"/>
            <a:ext cx="10182225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67384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F78E0A-7E36-460D-97E5-84E9E97ED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29220"/>
          </a:xfrm>
        </p:spPr>
        <p:txBody>
          <a:bodyPr>
            <a:normAutofit fontScale="90000"/>
          </a:bodyPr>
          <a:lstStyle/>
          <a:p>
            <a:r>
              <a:rPr lang="en-US" dirty="0"/>
              <a:t>CONSTRAINTS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6EA5C1-6EBF-4F6C-AD9B-F516D70B52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41" y="1286360"/>
            <a:ext cx="7658703" cy="5571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45198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795544-224D-4C79-9B74-358B0566E2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16839"/>
          </a:xfrm>
        </p:spPr>
        <p:txBody>
          <a:bodyPr>
            <a:normAutofit fontScale="90000"/>
          </a:bodyPr>
          <a:lstStyle/>
          <a:p>
            <a:r>
              <a:rPr lang="en-US" dirty="0"/>
              <a:t>One to one relationship - 1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3C487E-5CE8-42FF-B765-A5870F7CBB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18995"/>
            <a:ext cx="12192000" cy="5036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22034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C4F2A-23D2-4946-9689-06740E64D7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20259"/>
          </a:xfrm>
        </p:spPr>
        <p:txBody>
          <a:bodyPr>
            <a:normAutofit fontScale="90000"/>
          </a:bodyPr>
          <a:lstStyle/>
          <a:p>
            <a:r>
              <a:rPr lang="en-US" dirty="0"/>
              <a:t>One to one relationship - 2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345C7A-3802-482D-9342-3812168A80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96087"/>
            <a:ext cx="12192000" cy="495975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576DFDB-8596-4CE9-B0E1-AC03CDA284E2}"/>
              </a:ext>
            </a:extLst>
          </p:cNvPr>
          <p:cNvSpPr txBox="1"/>
          <p:nvPr/>
        </p:nvSpPr>
        <p:spPr>
          <a:xfrm>
            <a:off x="0" y="6229517"/>
            <a:ext cx="44739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Dependent end of 1 to 1 is always optional</a:t>
            </a:r>
          </a:p>
          <a:p>
            <a:r>
              <a:rPr lang="en-US" dirty="0"/>
              <a:t>Dependent child should always have parent.</a:t>
            </a:r>
          </a:p>
        </p:txBody>
      </p:sp>
    </p:spTree>
    <p:extLst>
      <p:ext uri="{BB962C8B-B14F-4D97-AF65-F5344CB8AC3E}">
        <p14:creationId xmlns:p14="http://schemas.microsoft.com/office/powerpoint/2010/main" val="158924286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EB5AFD-5790-4F48-AB95-9FE535FB8A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80930"/>
          </a:xfrm>
        </p:spPr>
        <p:txBody>
          <a:bodyPr>
            <a:normAutofit fontScale="90000"/>
          </a:bodyPr>
          <a:lstStyle/>
          <a:p>
            <a:r>
              <a:rPr lang="en-US" dirty="0"/>
              <a:t>Add-migration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CE5908-7E69-4633-83A9-4006CCE687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82760"/>
            <a:ext cx="9360809" cy="5575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59656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E4D60E-E07F-4DE1-A3FB-1C9B80CE62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89271"/>
          </a:xfrm>
        </p:spPr>
        <p:txBody>
          <a:bodyPr/>
          <a:lstStyle/>
          <a:p>
            <a:r>
              <a:rPr lang="en-US" dirty="0"/>
              <a:t>Update database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3B0597-9B0B-436F-B40A-5D3C27791F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47" y="1248272"/>
            <a:ext cx="7343775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82367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9CE5C4-BCAA-42AC-8C94-A699A7948B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37268"/>
          </a:xfrm>
        </p:spPr>
        <p:txBody>
          <a:bodyPr/>
          <a:lstStyle/>
          <a:p>
            <a:r>
              <a:rPr lang="en-US" dirty="0"/>
              <a:t>EF CORE POWER TOOLS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0F69EC-F728-4E5D-8318-6C2A975209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63143"/>
            <a:ext cx="12192000" cy="48948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94E25EA-27C6-4A0E-8E3E-AEA31E4B3646}"/>
              </a:ext>
            </a:extLst>
          </p:cNvPr>
          <p:cNvSpPr txBox="1"/>
          <p:nvPr/>
        </p:nvSpPr>
        <p:spPr>
          <a:xfrm>
            <a:off x="199348" y="1239424"/>
            <a:ext cx="68443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Prerequisite – DGML Editor.</a:t>
            </a:r>
          </a:p>
          <a:p>
            <a:r>
              <a:rPr lang="en-US" dirty="0"/>
              <a:t>EF Core Power Tools relies on </a:t>
            </a:r>
            <a:r>
              <a:rPr lang="en-US" dirty="0" err="1"/>
              <a:t>Microsoft.EntityFrameworkCore.Design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68726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1A29B-F3DE-4A14-B0A9-DDB0873BC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393238"/>
          </a:xfrm>
        </p:spPr>
        <p:txBody>
          <a:bodyPr>
            <a:normAutofit fontScale="90000"/>
          </a:bodyPr>
          <a:lstStyle/>
          <a:p>
            <a:r>
              <a:rPr lang="en-US" dirty="0"/>
              <a:t>Domain class samurai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9EE912-9CE2-48B4-BC47-776F6AA51A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7042"/>
            <a:ext cx="12192000" cy="5222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57811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6DAD2F-1BFC-4EDB-B9D6-9F39AC1832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363922"/>
          </a:xfrm>
        </p:spPr>
        <p:txBody>
          <a:bodyPr>
            <a:normAutofit fontScale="90000"/>
          </a:bodyPr>
          <a:lstStyle/>
          <a:p>
            <a:r>
              <a:rPr lang="en-US" dirty="0"/>
              <a:t>Install EF CORE POWER TOOLS - 1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383D5A-E61B-446A-857A-3B8CBD75EF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96086"/>
            <a:ext cx="9933242" cy="5661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5315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6DAD2F-1BFC-4EDB-B9D6-9F39AC1832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363922"/>
          </a:xfrm>
        </p:spPr>
        <p:txBody>
          <a:bodyPr>
            <a:normAutofit fontScale="90000"/>
          </a:bodyPr>
          <a:lstStyle/>
          <a:p>
            <a:r>
              <a:rPr lang="en-US" dirty="0"/>
              <a:t>Install EF CORE POWER TOOLS - 2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92ACDBA-FC54-4432-A692-9F9D1E9AF1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450" y="1143518"/>
            <a:ext cx="6229350" cy="475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74628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BC7099-1496-4CC5-9E9C-06397E4912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84938"/>
          </a:xfrm>
        </p:spPr>
        <p:txBody>
          <a:bodyPr/>
          <a:lstStyle/>
          <a:p>
            <a:r>
              <a:rPr lang="en-US" dirty="0"/>
              <a:t>Generate DGML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F00902-3A59-4575-AC4D-7278D0462C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77" y="1285875"/>
            <a:ext cx="10448925" cy="557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9139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D42D31-91D5-4CA8-A602-9A7B5F0E8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20259"/>
          </a:xfrm>
        </p:spPr>
        <p:txBody>
          <a:bodyPr>
            <a:normAutofit fontScale="90000"/>
          </a:bodyPr>
          <a:lstStyle/>
          <a:p>
            <a:r>
              <a:rPr lang="en-US" dirty="0"/>
              <a:t>DGML DIAGRAM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A4D02F-779A-467F-B906-51A6B4C927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9424"/>
            <a:ext cx="12192000" cy="5657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02549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9AEBC8-A672-4392-B881-2597084B06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8121" y="3277891"/>
            <a:ext cx="5339161" cy="499903"/>
          </a:xfrm>
        </p:spPr>
        <p:txBody>
          <a:bodyPr>
            <a:normAutofit fontScale="90000"/>
          </a:bodyPr>
          <a:lstStyle/>
          <a:p>
            <a:r>
              <a:rPr lang="en-US" dirty="0"/>
              <a:t>Interacting with </a:t>
            </a:r>
            <a:r>
              <a:rPr lang="en-US" dirty="0" err="1"/>
              <a:t>ef</a:t>
            </a:r>
            <a:r>
              <a:rPr lang="en-US" dirty="0"/>
              <a:t> core data</a:t>
            </a:r>
          </a:p>
        </p:txBody>
      </p:sp>
    </p:spTree>
    <p:extLst>
      <p:ext uri="{BB962C8B-B14F-4D97-AF65-F5344CB8AC3E}">
        <p14:creationId xmlns:p14="http://schemas.microsoft.com/office/powerpoint/2010/main" val="221031274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63A28C-D542-4334-BE36-B8ADB4E61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343980"/>
          </a:xfrm>
        </p:spPr>
        <p:txBody>
          <a:bodyPr>
            <a:normAutofit fontScale="90000"/>
          </a:bodyPr>
          <a:lstStyle/>
          <a:p>
            <a:r>
              <a:rPr lang="en-US" dirty="0"/>
              <a:t>SQL generated by EF CORE - 1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FCC035-AEF2-4310-BABB-81C6DDE428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04992"/>
            <a:ext cx="6681702" cy="5653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20376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63A28C-D542-4334-BE36-B8ADB4E61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343980"/>
          </a:xfrm>
        </p:spPr>
        <p:txBody>
          <a:bodyPr>
            <a:normAutofit fontScale="90000"/>
          </a:bodyPr>
          <a:lstStyle/>
          <a:p>
            <a:r>
              <a:rPr lang="en-US" dirty="0"/>
              <a:t>SQL generated by EF CORE - 2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5881D9-7A01-47F2-9919-A7A944F712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87521"/>
            <a:ext cx="12192000" cy="1961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90944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9F2279-9721-473B-A700-A86CA2FC27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17597"/>
          </a:xfrm>
        </p:spPr>
        <p:txBody>
          <a:bodyPr>
            <a:normAutofit fontScale="90000"/>
          </a:bodyPr>
          <a:lstStyle/>
          <a:p>
            <a:r>
              <a:rPr lang="en-US" dirty="0"/>
              <a:t>Logging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848014-9CCA-44D4-BC59-9B6526E62C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94" y="1119753"/>
            <a:ext cx="12192000" cy="13061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5896A63-2215-428E-9236-7D8C630CAF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607590"/>
            <a:ext cx="12192000" cy="4250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55797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99F741-1FED-4413-9D8C-725127BED0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44719"/>
          </a:xfrm>
        </p:spPr>
        <p:txBody>
          <a:bodyPr>
            <a:normAutofit fontScale="90000"/>
          </a:bodyPr>
          <a:lstStyle/>
          <a:p>
            <a:r>
              <a:rPr lang="en-US" dirty="0"/>
              <a:t>Enhance logging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CE0DBC-8AB3-4A18-A980-34E4D0A4F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7872"/>
            <a:ext cx="121920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40936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20595B-56FD-4670-A911-1AF5C4C529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98963"/>
          </a:xfrm>
        </p:spPr>
        <p:txBody>
          <a:bodyPr>
            <a:normAutofit fontScale="90000"/>
          </a:bodyPr>
          <a:lstStyle/>
          <a:p>
            <a:r>
              <a:rPr lang="en-US" dirty="0"/>
              <a:t>observation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A99B61-130A-45C9-ACEA-878A3CBC19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01118"/>
            <a:ext cx="7837176" cy="5656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958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21D3B8-FC6A-4206-8AC2-887D90FCE4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50595"/>
          </a:xfrm>
        </p:spPr>
        <p:txBody>
          <a:bodyPr>
            <a:normAutofit fontScale="90000"/>
          </a:bodyPr>
          <a:lstStyle/>
          <a:p>
            <a:r>
              <a:rPr lang="en-US" dirty="0"/>
              <a:t>EF CORE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528F69-7F45-439E-AAE8-231FC9E583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85028"/>
            <a:ext cx="12192000" cy="4651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18308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3DE68-87BD-47DB-A866-112FB28DF1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56342"/>
          </a:xfrm>
        </p:spPr>
        <p:txBody>
          <a:bodyPr>
            <a:normAutofit fontScale="90000"/>
          </a:bodyPr>
          <a:lstStyle/>
          <a:p>
            <a:r>
              <a:rPr lang="en-US" dirty="0"/>
              <a:t>Log LEVEL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28A3AC-8F54-41AE-B5B3-2E666594D3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03825"/>
            <a:ext cx="12192000" cy="20403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3D47EE3-082A-4605-90E2-DB5033214B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74908"/>
            <a:ext cx="12192000" cy="3046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0977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3196A-76E3-46A0-94B1-349EE77F0C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92691"/>
          </a:xfrm>
        </p:spPr>
        <p:txBody>
          <a:bodyPr/>
          <a:lstStyle/>
          <a:p>
            <a:r>
              <a:rPr lang="en-US" dirty="0"/>
              <a:t>Enable sensitive data logging to see  parameter values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7F90CD-F7AB-443C-8181-AC527B777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89370"/>
            <a:ext cx="12192000" cy="2527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55927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ECA8C-1C8B-4E3D-AEC1-EBC4DD7DB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41583"/>
          </a:xfrm>
        </p:spPr>
        <p:txBody>
          <a:bodyPr/>
          <a:lstStyle/>
          <a:p>
            <a:r>
              <a:rPr lang="en-US" dirty="0"/>
              <a:t>Bulk operations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B9C66D-81C8-4DEB-9675-2358773A8272}"/>
              </a:ext>
            </a:extLst>
          </p:cNvPr>
          <p:cNvSpPr txBox="1"/>
          <p:nvPr/>
        </p:nvSpPr>
        <p:spPr>
          <a:xfrm>
            <a:off x="182105" y="1139125"/>
            <a:ext cx="6737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At least four operations needed for SQL Server to batch commands.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C68BF3-D423-43DA-A030-5ED9671E593D}"/>
              </a:ext>
            </a:extLst>
          </p:cNvPr>
          <p:cNvSpPr txBox="1"/>
          <p:nvPr/>
        </p:nvSpPr>
        <p:spPr>
          <a:xfrm>
            <a:off x="182105" y="1430087"/>
            <a:ext cx="2593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EF Core uses merge join.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BD3961-A10B-4999-9ECB-4EF1900CA1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99419"/>
            <a:ext cx="11342350" cy="3628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90986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ECA8C-1C8B-4E3D-AEC1-EBC4DD7DB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41583"/>
          </a:xfrm>
        </p:spPr>
        <p:txBody>
          <a:bodyPr/>
          <a:lstStyle/>
          <a:p>
            <a:r>
              <a:rPr lang="en-US" dirty="0"/>
              <a:t>Bulk operations - observation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7C6DB5-C730-478C-893F-B58122FEFD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06979"/>
            <a:ext cx="12192000" cy="19018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188F58D-796E-43A8-BE8E-CA881ACE1ADB}"/>
              </a:ext>
            </a:extLst>
          </p:cNvPr>
          <p:cNvSpPr txBox="1"/>
          <p:nvPr/>
        </p:nvSpPr>
        <p:spPr>
          <a:xfrm>
            <a:off x="0" y="3279865"/>
            <a:ext cx="4020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 merge join is happening in NPGSQL.</a:t>
            </a:r>
          </a:p>
        </p:txBody>
      </p:sp>
    </p:spTree>
    <p:extLst>
      <p:ext uri="{BB962C8B-B14F-4D97-AF65-F5344CB8AC3E}">
        <p14:creationId xmlns:p14="http://schemas.microsoft.com/office/powerpoint/2010/main" val="321796330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32CA21-FF3F-41DF-BBF9-51D4E700DB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45458"/>
          </a:xfrm>
        </p:spPr>
        <p:txBody>
          <a:bodyPr/>
          <a:lstStyle/>
          <a:p>
            <a:r>
              <a:rPr lang="en-US" dirty="0"/>
              <a:t>Batching can combine type and operations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00495A-5765-498A-B9FB-E828609039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04993"/>
            <a:ext cx="12192000" cy="3453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69817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FAD06-BC71-4CC9-BD1B-4AD144DAD2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02837"/>
          </a:xfrm>
        </p:spPr>
        <p:txBody>
          <a:bodyPr>
            <a:normAutofit fontScale="90000"/>
          </a:bodyPr>
          <a:lstStyle/>
          <a:p>
            <a:r>
              <a:rPr lang="en-US" dirty="0"/>
              <a:t>observation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DCDD988-C61E-464B-A4FA-C2A346018C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04993"/>
            <a:ext cx="12192000" cy="284714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136BCDE-60A2-4CC8-9745-7E8169DFD600}"/>
              </a:ext>
            </a:extLst>
          </p:cNvPr>
          <p:cNvSpPr txBox="1"/>
          <p:nvPr/>
        </p:nvSpPr>
        <p:spPr>
          <a:xfrm>
            <a:off x="58124" y="4079929"/>
            <a:ext cx="4020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 merge join is happening in NPGSQL.</a:t>
            </a:r>
          </a:p>
        </p:txBody>
      </p:sp>
    </p:spTree>
    <p:extLst>
      <p:ext uri="{BB962C8B-B14F-4D97-AF65-F5344CB8AC3E}">
        <p14:creationId xmlns:p14="http://schemas.microsoft.com/office/powerpoint/2010/main" val="325427111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F6845-20B3-43D8-8389-067A10646E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84203"/>
          </a:xfrm>
        </p:spPr>
        <p:txBody>
          <a:bodyPr/>
          <a:lstStyle/>
          <a:p>
            <a:r>
              <a:rPr lang="en-US" dirty="0"/>
              <a:t>BATCH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36DA8B-8A80-4195-8182-82456041C2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08841"/>
            <a:ext cx="12192000" cy="29309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522B231-D886-43FE-9827-0622931739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564250"/>
            <a:ext cx="12192000" cy="234200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D01539A-F653-49C9-B0A5-1EB73BAAC240}"/>
              </a:ext>
            </a:extLst>
          </p:cNvPr>
          <p:cNvSpPr txBox="1"/>
          <p:nvPr/>
        </p:nvSpPr>
        <p:spPr>
          <a:xfrm>
            <a:off x="61993" y="4194918"/>
            <a:ext cx="4419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 batch operations happening in NPGSQL.</a:t>
            </a:r>
          </a:p>
        </p:txBody>
      </p:sp>
    </p:spTree>
    <p:extLst>
      <p:ext uri="{BB962C8B-B14F-4D97-AF65-F5344CB8AC3E}">
        <p14:creationId xmlns:p14="http://schemas.microsoft.com/office/powerpoint/2010/main" val="40542835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E7E50-0C0E-4DEE-AB23-8363304636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06712"/>
          </a:xfrm>
        </p:spPr>
        <p:txBody>
          <a:bodyPr>
            <a:normAutofit fontScale="90000"/>
          </a:bodyPr>
          <a:lstStyle/>
          <a:p>
            <a:r>
              <a:rPr lang="en-US" dirty="0"/>
              <a:t>Query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CE8E8F-FB3F-4520-BFC9-ADEA4C5636B5}"/>
              </a:ext>
            </a:extLst>
          </p:cNvPr>
          <p:cNvSpPr txBox="1"/>
          <p:nvPr/>
        </p:nvSpPr>
        <p:spPr>
          <a:xfrm>
            <a:off x="449451" y="1673817"/>
            <a:ext cx="88088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Queries are cached to reduce repeating the same effort in the same application instance.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76BF17-F195-43FB-A124-4004BC97836D}"/>
              </a:ext>
            </a:extLst>
          </p:cNvPr>
          <p:cNvSpPr txBox="1"/>
          <p:nvPr/>
        </p:nvSpPr>
        <p:spPr>
          <a:xfrm>
            <a:off x="325464" y="1279923"/>
            <a:ext cx="9292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_</a:t>
            </a:r>
            <a:r>
              <a:rPr lang="en-US" dirty="0" err="1"/>
              <a:t>context.Samurais.ToList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EF Core reads model works with provider to work out with SQL.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109105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F3B0D3-965E-4015-AECA-87CC51188C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59262"/>
          </a:xfrm>
        </p:spPr>
        <p:txBody>
          <a:bodyPr>
            <a:normAutofit fontScale="90000"/>
          </a:bodyPr>
          <a:lstStyle/>
          <a:p>
            <a:r>
              <a:rPr lang="en-US" dirty="0"/>
              <a:t>Filtering in queries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43BBB0-1EA2-48F5-B236-367ED0DC47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06058"/>
            <a:ext cx="12192000" cy="3845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14649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F3B0D3-965E-4015-AECA-87CC51188C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59262"/>
          </a:xfrm>
        </p:spPr>
        <p:txBody>
          <a:bodyPr>
            <a:normAutofit fontScale="90000"/>
          </a:bodyPr>
          <a:lstStyle/>
          <a:p>
            <a:r>
              <a:rPr lang="en-US" dirty="0"/>
              <a:t>Filtering in queries - 1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43BBB0-1EA2-48F5-B236-367ED0DC47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06058"/>
            <a:ext cx="12192000" cy="3845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5082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511D9-0C1F-42E0-AEBF-06D0647E9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10940"/>
          </a:xfrm>
        </p:spPr>
        <p:txBody>
          <a:bodyPr/>
          <a:lstStyle/>
          <a:p>
            <a:r>
              <a:rPr lang="en-US" dirty="0"/>
              <a:t>ADD PROJECT REFERENCE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D3B434-80BA-4322-A92F-593D7B096B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99442"/>
            <a:ext cx="10065774" cy="5393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46998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F3B0D3-965E-4015-AECA-87CC51188C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59262"/>
          </a:xfrm>
        </p:spPr>
        <p:txBody>
          <a:bodyPr>
            <a:normAutofit fontScale="90000"/>
          </a:bodyPr>
          <a:lstStyle/>
          <a:p>
            <a:r>
              <a:rPr lang="en-US" dirty="0"/>
              <a:t>Filtering in queries – 2 – Parameterized query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F0951FD-6C6E-4AE1-A3D7-8E80C05B16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09140"/>
            <a:ext cx="12192000" cy="39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38652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AB419F-501E-43FC-9C9A-4EAE41FEAA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71611"/>
          </a:xfrm>
        </p:spPr>
        <p:txBody>
          <a:bodyPr/>
          <a:lstStyle/>
          <a:p>
            <a:r>
              <a:rPr lang="en-US" dirty="0"/>
              <a:t>Filtering in queries – 2 – Parameterized query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8C845E-B62C-43E2-AE81-B842239087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06437"/>
            <a:ext cx="12192000" cy="424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71660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AB419F-501E-43FC-9C9A-4EAE41FEAA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71611"/>
          </a:xfrm>
        </p:spPr>
        <p:txBody>
          <a:bodyPr/>
          <a:lstStyle/>
          <a:p>
            <a:r>
              <a:rPr lang="en-US" dirty="0"/>
              <a:t>Filtering in queries – 3 – LIKE QUERIES IN SQL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8B1612C-E0C3-452C-A334-A24816FC81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7122" y="1296588"/>
            <a:ext cx="12192000" cy="37921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31D819-4C9A-4EC0-BF28-AB749CCD5A72}"/>
              </a:ext>
            </a:extLst>
          </p:cNvPr>
          <p:cNvSpPr txBox="1"/>
          <p:nvPr/>
        </p:nvSpPr>
        <p:spPr>
          <a:xfrm>
            <a:off x="476573" y="5428281"/>
            <a:ext cx="709463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Partial Text LINQ : Like /Contains.</a:t>
            </a:r>
          </a:p>
          <a:p>
            <a:r>
              <a:rPr lang="en-US" dirty="0"/>
              <a:t>One more variant _</a:t>
            </a:r>
            <a:r>
              <a:rPr lang="en-US" dirty="0" err="1"/>
              <a:t>context.Samurais.Where</a:t>
            </a:r>
            <a:r>
              <a:rPr lang="en-US" dirty="0"/>
              <a:t>(s =&gt; </a:t>
            </a:r>
            <a:r>
              <a:rPr lang="en-US" dirty="0" err="1"/>
              <a:t>s.Name.Contains</a:t>
            </a:r>
            <a:r>
              <a:rPr lang="en-US" dirty="0"/>
              <a:t>(“J”);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341092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E048E-79AF-437D-B18A-C6D5DCFF82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10940"/>
          </a:xfrm>
        </p:spPr>
        <p:txBody>
          <a:bodyPr/>
          <a:lstStyle/>
          <a:p>
            <a:r>
              <a:rPr lang="en-US" dirty="0"/>
              <a:t>Query AGGREGATES - 1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5684BB-FB02-48D2-8210-271F9A1730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88" y="1387537"/>
            <a:ext cx="12192000" cy="4082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56714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E048E-79AF-437D-B18A-C6D5DCFF82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10940"/>
          </a:xfrm>
        </p:spPr>
        <p:txBody>
          <a:bodyPr/>
          <a:lstStyle/>
          <a:p>
            <a:r>
              <a:rPr lang="en-US" dirty="0"/>
              <a:t>Query AGGREGATES - 2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07DA1E2-FECE-4ACD-B4C2-31BC75C4A2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94272"/>
            <a:ext cx="12192000" cy="4269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48003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C72023-255F-4B89-814F-623C74CFFE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700441"/>
          </a:xfrm>
        </p:spPr>
        <p:txBody>
          <a:bodyPr/>
          <a:lstStyle/>
          <a:p>
            <a:r>
              <a:rPr lang="en-US" dirty="0"/>
              <a:t>Query AGGREGATES - 3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E9F6CE-83AA-49FE-9768-9BDCD7952A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48353"/>
            <a:ext cx="12192000" cy="49284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0BA2C0-89E2-4EEC-AACB-EB5665A63F7F}"/>
              </a:ext>
            </a:extLst>
          </p:cNvPr>
          <p:cNvSpPr txBox="1"/>
          <p:nvPr/>
        </p:nvSpPr>
        <p:spPr>
          <a:xfrm>
            <a:off x="0" y="6253567"/>
            <a:ext cx="7741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If the query executes two times, then </a:t>
            </a:r>
            <a:r>
              <a:rPr lang="en-US" dirty="0" err="1"/>
              <a:t>DbCommand</a:t>
            </a:r>
            <a:r>
              <a:rPr lang="en-US" dirty="0"/>
              <a:t> will be executed two times. </a:t>
            </a:r>
          </a:p>
        </p:txBody>
      </p:sp>
    </p:spTree>
    <p:extLst>
      <p:ext uri="{BB962C8B-B14F-4D97-AF65-F5344CB8AC3E}">
        <p14:creationId xmlns:p14="http://schemas.microsoft.com/office/powerpoint/2010/main" val="119015525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9D71C-C0DF-4F86-BD96-0DDD77B46A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95827"/>
          </a:xfrm>
        </p:spPr>
        <p:txBody>
          <a:bodyPr/>
          <a:lstStyle/>
          <a:p>
            <a:r>
              <a:rPr lang="en-US" dirty="0"/>
              <a:t>Query AGGREGATES - 4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33E225-B141-477F-838A-15CCEF5B89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97983"/>
            <a:ext cx="12192000" cy="518253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56E9F94-B6C5-4FA6-A100-774D9924B37C}"/>
              </a:ext>
            </a:extLst>
          </p:cNvPr>
          <p:cNvSpPr txBox="1"/>
          <p:nvPr/>
        </p:nvSpPr>
        <p:spPr>
          <a:xfrm>
            <a:off x="104614" y="6480513"/>
            <a:ext cx="4922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DbSet</a:t>
            </a:r>
            <a:r>
              <a:rPr lang="en-US" dirty="0"/>
              <a:t> methods are efficient than LINQ methods.</a:t>
            </a:r>
          </a:p>
        </p:txBody>
      </p:sp>
    </p:spTree>
    <p:extLst>
      <p:ext uri="{BB962C8B-B14F-4D97-AF65-F5344CB8AC3E}">
        <p14:creationId xmlns:p14="http://schemas.microsoft.com/office/powerpoint/2010/main" val="340396989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0CBADC-7808-47A6-9E5D-359CA3A691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72580"/>
          </a:xfrm>
        </p:spPr>
        <p:txBody>
          <a:bodyPr/>
          <a:lstStyle/>
          <a:p>
            <a:r>
              <a:rPr lang="en-US" dirty="0"/>
              <a:t>Update simple objects - 1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7D054E-C89D-4400-9511-42723AA2D6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4736"/>
            <a:ext cx="12192000" cy="5147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7714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0CBADC-7808-47A6-9E5D-359CA3A691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72580"/>
          </a:xfrm>
        </p:spPr>
        <p:txBody>
          <a:bodyPr/>
          <a:lstStyle/>
          <a:p>
            <a:r>
              <a:rPr lang="en-US" dirty="0"/>
              <a:t>Update simple objects - 2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1A6F1A-7B9C-46E4-84CF-5016458FFFC9}"/>
              </a:ext>
            </a:extLst>
          </p:cNvPr>
          <p:cNvSpPr txBox="1"/>
          <p:nvPr/>
        </p:nvSpPr>
        <p:spPr>
          <a:xfrm>
            <a:off x="232475" y="1274736"/>
            <a:ext cx="455772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Skip &amp; Take combo are great for paging 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First 10 : Skip(0).Take(10)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Next 10 : Skip(10).Take(10)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BA7B6E-63A3-4D3D-BB09-B5EEBE97EB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38765"/>
            <a:ext cx="12192000" cy="4758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81394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5793FD-7123-45D1-982A-7A83242733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79590"/>
          </a:xfrm>
        </p:spPr>
        <p:txBody>
          <a:bodyPr>
            <a:normAutofit fontScale="90000"/>
          </a:bodyPr>
          <a:lstStyle/>
          <a:p>
            <a:r>
              <a:rPr lang="en-US" dirty="0"/>
              <a:t>Delete simple objects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D23141-3310-4420-A4C3-D09165486F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4786"/>
            <a:ext cx="12192000" cy="4428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818399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Dividend">
      <a:majorFont>
        <a:latin typeface="Franklin Gothic Demi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D289AE2-D2AE-49D1-AFAC-3A79F6794255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41E7CA09-9778-4414-AE97-8064B12DA30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27BD4C1-B6B1-4715-ABF9-E660A51A4EA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{418E6B71-DD28-49FE-B0D5-1F6931AC30EF}tf33552983_win32</Template>
  <TotalTime>4070</TotalTime>
  <Words>1659</Words>
  <Application>Microsoft Office PowerPoint</Application>
  <PresentationFormat>Widescreen</PresentationFormat>
  <Paragraphs>271</Paragraphs>
  <Slides>177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177</vt:i4>
      </vt:variant>
    </vt:vector>
  </HeadingPairs>
  <TitlesOfParts>
    <vt:vector size="182" baseType="lpstr">
      <vt:lpstr>Arial</vt:lpstr>
      <vt:lpstr>Franklin Gothic Book</vt:lpstr>
      <vt:lpstr>Franklin Gothic Demi</vt:lpstr>
      <vt:lpstr>Wingdings 2</vt:lpstr>
      <vt:lpstr>DividendVTI</vt:lpstr>
      <vt:lpstr>Entity Framework CORE 6</vt:lpstr>
      <vt:lpstr>First Application using EF CORE</vt:lpstr>
      <vt:lpstr>Blank solution</vt:lpstr>
      <vt:lpstr>Create domain classes</vt:lpstr>
      <vt:lpstr>DATA</vt:lpstr>
      <vt:lpstr>UI</vt:lpstr>
      <vt:lpstr>Domain class samurai</vt:lpstr>
      <vt:lpstr>EF CORE</vt:lpstr>
      <vt:lpstr>ADD PROJECT REFERENCE</vt:lpstr>
      <vt:lpstr>Install rancher</vt:lpstr>
      <vt:lpstr>Samurai context</vt:lpstr>
      <vt:lpstr>Adding context</vt:lpstr>
      <vt:lpstr>SAMURAI UI</vt:lpstr>
      <vt:lpstr>Constraints</vt:lpstr>
      <vt:lpstr>Add Microsoft.entityframework.core.tools</vt:lpstr>
      <vt:lpstr>Get-help entity FRAMEWork - 1</vt:lpstr>
      <vt:lpstr>Get-help entity Framework - 2</vt:lpstr>
      <vt:lpstr>Get-help entity Framework - 3</vt:lpstr>
      <vt:lpstr>Add in the UI</vt:lpstr>
      <vt:lpstr>Add migration</vt:lpstr>
      <vt:lpstr>Snapshot</vt:lpstr>
      <vt:lpstr>Migration code - Identity column</vt:lpstr>
      <vt:lpstr>Migration code - constraints</vt:lpstr>
      <vt:lpstr>Migration code - index</vt:lpstr>
      <vt:lpstr>Script migration</vt:lpstr>
      <vt:lpstr>Update-database</vt:lpstr>
      <vt:lpstr>ReverSe engineer an existing database - 1</vt:lpstr>
      <vt:lpstr>ReverSe engineer an existing database - 2</vt:lpstr>
      <vt:lpstr>ReverSe engineer an existing database - 3</vt:lpstr>
      <vt:lpstr>EF Core 6</vt:lpstr>
      <vt:lpstr>Defining relationships in model</vt:lpstr>
      <vt:lpstr>One to Many relationship</vt:lpstr>
      <vt:lpstr>1: * :Relation Type 1</vt:lpstr>
      <vt:lpstr>1: * Relation Type 1 - 1</vt:lpstr>
      <vt:lpstr>1: * Relation Type 1 - 2</vt:lpstr>
      <vt:lpstr>1: * CONSTRAINTS</vt:lpstr>
      <vt:lpstr>1: * CONSTRAINTS</vt:lpstr>
      <vt:lpstr>1: * Relation type 2</vt:lpstr>
      <vt:lpstr>1: * Relation type 2 - 1</vt:lpstr>
      <vt:lpstr>1: * Relation type 2 - 2</vt:lpstr>
      <vt:lpstr>1: * Constraints 1</vt:lpstr>
      <vt:lpstr>1: * Constraints 2</vt:lpstr>
      <vt:lpstr>1: * Relation type 3</vt:lpstr>
      <vt:lpstr>1: * CONSTRIANTS -1</vt:lpstr>
      <vt:lpstr>1: * CONSTRIANTS -2</vt:lpstr>
      <vt:lpstr>1: * Relation TYPE 4</vt:lpstr>
      <vt:lpstr>1: * Relation TYPE 4-1</vt:lpstr>
      <vt:lpstr>1: * Relation TYPE 4-2</vt:lpstr>
      <vt:lpstr>1: * Constraints - 1</vt:lpstr>
      <vt:lpstr>1: * Constraints - 2</vt:lpstr>
      <vt:lpstr>Many to many with skip navigations - 1</vt:lpstr>
      <vt:lpstr>Many to many with skip navigations - 2</vt:lpstr>
      <vt:lpstr>Add Battle context</vt:lpstr>
      <vt:lpstr>Many to many with skip navigations - Constraints</vt:lpstr>
      <vt:lpstr>EF CORE – MANY TO MANY RELATIONSHIPS – More details</vt:lpstr>
      <vt:lpstr>PAYLOAD</vt:lpstr>
      <vt:lpstr>Configure many to many with payload</vt:lpstr>
      <vt:lpstr>Add migration - 1</vt:lpstr>
      <vt:lpstr>Add migration - 2</vt:lpstr>
      <vt:lpstr>Add migration - 3</vt:lpstr>
      <vt:lpstr>Add migration - 4</vt:lpstr>
      <vt:lpstr>Fluent – Override with  totablemapping</vt:lpstr>
      <vt:lpstr>Get-migration</vt:lpstr>
      <vt:lpstr>CONSTRAINTS</vt:lpstr>
      <vt:lpstr>One to one relationship - 1</vt:lpstr>
      <vt:lpstr>One to one relationship - 2</vt:lpstr>
      <vt:lpstr>Add-migration</vt:lpstr>
      <vt:lpstr>Update database</vt:lpstr>
      <vt:lpstr>EF CORE POWER TOOLS</vt:lpstr>
      <vt:lpstr>Install EF CORE POWER TOOLS - 1</vt:lpstr>
      <vt:lpstr>Install EF CORE POWER TOOLS - 2</vt:lpstr>
      <vt:lpstr>Generate DGML</vt:lpstr>
      <vt:lpstr>DGML DIAGRAM</vt:lpstr>
      <vt:lpstr>Interacting with ef core data</vt:lpstr>
      <vt:lpstr>SQL generated by EF CORE - 1</vt:lpstr>
      <vt:lpstr>SQL generated by EF CORE - 2</vt:lpstr>
      <vt:lpstr>Logging</vt:lpstr>
      <vt:lpstr>Enhance logging</vt:lpstr>
      <vt:lpstr>observation</vt:lpstr>
      <vt:lpstr>Log LEVEL</vt:lpstr>
      <vt:lpstr>Enable sensitive data logging to see  parameter values</vt:lpstr>
      <vt:lpstr>Bulk operations</vt:lpstr>
      <vt:lpstr>Bulk operations - observation</vt:lpstr>
      <vt:lpstr>Batching can combine type and operations</vt:lpstr>
      <vt:lpstr>observation</vt:lpstr>
      <vt:lpstr>BATCH</vt:lpstr>
      <vt:lpstr>Query</vt:lpstr>
      <vt:lpstr>Filtering in queries</vt:lpstr>
      <vt:lpstr>Filtering in queries - 1</vt:lpstr>
      <vt:lpstr>Filtering in queries – 2 – Parameterized query</vt:lpstr>
      <vt:lpstr>Filtering in queries – 2 – Parameterized query</vt:lpstr>
      <vt:lpstr>Filtering in queries – 3 – LIKE QUERIES IN SQL</vt:lpstr>
      <vt:lpstr>Query AGGREGATES - 1</vt:lpstr>
      <vt:lpstr>Query AGGREGATES - 2</vt:lpstr>
      <vt:lpstr>Query AGGREGATES - 3</vt:lpstr>
      <vt:lpstr>Query AGGREGATES - 4</vt:lpstr>
      <vt:lpstr>Update simple objects - 1</vt:lpstr>
      <vt:lpstr>Update simple objects - 2</vt:lpstr>
      <vt:lpstr>Delete simple objects</vt:lpstr>
      <vt:lpstr>Connected data access vs DISCONNECTED DATA ACCESS</vt:lpstr>
      <vt:lpstr>Add new dates - 1</vt:lpstr>
      <vt:lpstr>Add new dates - 2</vt:lpstr>
      <vt:lpstr>AfteR migration</vt:lpstr>
      <vt:lpstr>No tracking - 1</vt:lpstr>
      <vt:lpstr>No tracking - 2</vt:lpstr>
      <vt:lpstr>Mixed tracking</vt:lpstr>
      <vt:lpstr>Interacting with related data</vt:lpstr>
      <vt:lpstr>Insert related data - 1</vt:lpstr>
      <vt:lpstr>Insert related data - 2</vt:lpstr>
      <vt:lpstr>Insert related data - 3</vt:lpstr>
      <vt:lpstr>Insert related data - 4</vt:lpstr>
      <vt:lpstr>Insert related data - 5</vt:lpstr>
      <vt:lpstr>Insert related data - 6</vt:lpstr>
      <vt:lpstr>loading related data</vt:lpstr>
      <vt:lpstr>Eager loading related data - 1</vt:lpstr>
      <vt:lpstr>Eager loading related data - 2</vt:lpstr>
      <vt:lpstr>Eager loading related data - 3</vt:lpstr>
      <vt:lpstr>Eager loading related data - 4</vt:lpstr>
      <vt:lpstr>Eager loading related data - 5</vt:lpstr>
      <vt:lpstr>Eager loading related data - 6</vt:lpstr>
      <vt:lpstr>Project related data - 1</vt:lpstr>
      <vt:lpstr>Project related data – 2 – use defined types</vt:lpstr>
      <vt:lpstr>Project related data – 2 – use defined types</vt:lpstr>
      <vt:lpstr>Project related data – 3</vt:lpstr>
      <vt:lpstr>Project related data – 4</vt:lpstr>
      <vt:lpstr>Project related data – 5</vt:lpstr>
      <vt:lpstr>Project related data – 6</vt:lpstr>
      <vt:lpstr>Explicit LOADING</vt:lpstr>
      <vt:lpstr>Explicit loading query</vt:lpstr>
      <vt:lpstr>Lazy loading </vt:lpstr>
      <vt:lpstr>Filtering related data</vt:lpstr>
      <vt:lpstr>Modifying data when tracked</vt:lpstr>
      <vt:lpstr>Modifying data when not tracked</vt:lpstr>
      <vt:lpstr>Modifying data when not tracked</vt:lpstr>
      <vt:lpstr>Remove payload</vt:lpstr>
      <vt:lpstr>Remove payload - 2</vt:lpstr>
      <vt:lpstr>Add MANY TO MANY - 1</vt:lpstr>
      <vt:lpstr>Add MANY TO MANY - 2</vt:lpstr>
      <vt:lpstr>Run migrations</vt:lpstr>
      <vt:lpstr>Working with many to many relationships - 1</vt:lpstr>
      <vt:lpstr>Working with many to many relationships - 2</vt:lpstr>
      <vt:lpstr>Working with many to many relationships - 3</vt:lpstr>
      <vt:lpstr>Working with many to many relationships - 4</vt:lpstr>
      <vt:lpstr>Working with many to many relationships - 5</vt:lpstr>
      <vt:lpstr>Altering or removing many to many joins - 1</vt:lpstr>
      <vt:lpstr>Altering or removing many to many joins - 2</vt:lpstr>
      <vt:lpstr>Adding a many to many payload</vt:lpstr>
      <vt:lpstr>One to one -1 </vt:lpstr>
      <vt:lpstr>One to one -2 </vt:lpstr>
      <vt:lpstr>ASP.Net Core 6 + EF 6</vt:lpstr>
      <vt:lpstr>AS.Net Core web api</vt:lpstr>
      <vt:lpstr>WEB API</vt:lpstr>
      <vt:lpstr>WEB API</vt:lpstr>
      <vt:lpstr>USE JSON FORMATTER (Chrome EXTENSION)</vt:lpstr>
      <vt:lpstr>Add domain</vt:lpstr>
      <vt:lpstr>API Controller with actions using entity framework</vt:lpstr>
      <vt:lpstr>PowerPoint Presentation</vt:lpstr>
      <vt:lpstr>Npgsql entity framework core</vt:lpstr>
      <vt:lpstr>Query tracking behavior</vt:lpstr>
      <vt:lpstr>App settings</vt:lpstr>
      <vt:lpstr>Add context with no tracking</vt:lpstr>
      <vt:lpstr>EF CORE CONTEXT CONSTRUCTOR</vt:lpstr>
      <vt:lpstr>Remove onconfiguration</vt:lpstr>
      <vt:lpstr>API SAMURAIS</vt:lpstr>
      <vt:lpstr>LOGS</vt:lpstr>
      <vt:lpstr>Rest client</vt:lpstr>
      <vt:lpstr>GET</vt:lpstr>
      <vt:lpstr>POST</vt:lpstr>
      <vt:lpstr>OBSERVE PUT</vt:lpstr>
      <vt:lpstr>put</vt:lpstr>
      <vt:lpstr>DELETE</vt:lpstr>
      <vt:lpstr>delete</vt:lpstr>
      <vt:lpstr>ExTRAS</vt:lpstr>
      <vt:lpstr>Temporal tables</vt:lpstr>
      <vt:lpstr>dotnet</vt:lpstr>
      <vt:lpstr>Dotnet tool</vt:lpstr>
      <vt:lpstr>Migration bundle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Lorem Ipsum</dc:title>
  <dc:creator>Kandula, Sandeep</dc:creator>
  <cp:lastModifiedBy>Kandula, Sandeep</cp:lastModifiedBy>
  <cp:revision>432</cp:revision>
  <dcterms:created xsi:type="dcterms:W3CDTF">2022-02-23T17:49:00Z</dcterms:created>
  <dcterms:modified xsi:type="dcterms:W3CDTF">2022-03-10T13:45:50Z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